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0" r:id="rId2"/>
    <p:sldId id="323" r:id="rId3"/>
    <p:sldId id="348" r:id="rId4"/>
    <p:sldId id="347" r:id="rId5"/>
    <p:sldId id="349" r:id="rId6"/>
    <p:sldId id="322" r:id="rId7"/>
    <p:sldId id="324" r:id="rId8"/>
    <p:sldId id="325" r:id="rId9"/>
    <p:sldId id="358" r:id="rId10"/>
    <p:sldId id="359" r:id="rId11"/>
    <p:sldId id="360" r:id="rId12"/>
    <p:sldId id="257" r:id="rId13"/>
    <p:sldId id="258" r:id="rId14"/>
    <p:sldId id="259" r:id="rId15"/>
    <p:sldId id="260" r:id="rId16"/>
    <p:sldId id="355" r:id="rId17"/>
    <p:sldId id="262" r:id="rId18"/>
    <p:sldId id="263" r:id="rId19"/>
    <p:sldId id="345" r:id="rId20"/>
    <p:sldId id="339" r:id="rId21"/>
    <p:sldId id="342" r:id="rId22"/>
    <p:sldId id="343" r:id="rId23"/>
    <p:sldId id="357" r:id="rId24"/>
    <p:sldId id="265" r:id="rId25"/>
    <p:sldId id="264" r:id="rId26"/>
    <p:sldId id="337" r:id="rId27"/>
    <p:sldId id="338" r:id="rId28"/>
    <p:sldId id="326" r:id="rId29"/>
    <p:sldId id="327" r:id="rId30"/>
    <p:sldId id="328" r:id="rId31"/>
    <p:sldId id="329" r:id="rId32"/>
    <p:sldId id="330" r:id="rId33"/>
    <p:sldId id="331" r:id="rId34"/>
    <p:sldId id="333" r:id="rId35"/>
    <p:sldId id="334" r:id="rId36"/>
    <p:sldId id="353" r:id="rId37"/>
    <p:sldId id="354" r:id="rId38"/>
    <p:sldId id="335" r:id="rId39"/>
    <p:sldId id="336" r:id="rId40"/>
    <p:sldId id="340" r:id="rId41"/>
    <p:sldId id="344" r:id="rId42"/>
    <p:sldId id="351" r:id="rId43"/>
    <p:sldId id="352" r:id="rId44"/>
    <p:sldId id="346" r:id="rId45"/>
    <p:sldId id="35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F6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20" autoAdjust="0"/>
  </p:normalViewPr>
  <p:slideViewPr>
    <p:cSldViewPr>
      <p:cViewPr varScale="1">
        <p:scale>
          <a:sx n="96" d="100"/>
          <a:sy n="96" d="100"/>
        </p:scale>
        <p:origin x="-624"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AECD81-47BC-4AD8-90DC-74E8DC037A02}" type="datetimeFigureOut">
              <a:rPr lang="en-US" smtClean="0"/>
              <a:pPr/>
              <a:t>7/16/2010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EB2CD78-322A-4F0B-AFE3-C462E68AA6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AECD81-47BC-4AD8-90DC-74E8DC037A02}" type="datetimeFigureOut">
              <a:rPr lang="en-US" smtClean="0"/>
              <a:pPr/>
              <a:t>7/16/2010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B2CD78-322A-4F0B-AFE3-C462E68AA6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AECD81-47BC-4AD8-90DC-74E8DC037A02}" type="datetimeFigureOut">
              <a:rPr lang="en-US" smtClean="0"/>
              <a:pPr/>
              <a:t>7/16/2010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B2CD78-322A-4F0B-AFE3-C462E68AA6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AECD81-47BC-4AD8-90DC-74E8DC037A02}" type="datetimeFigureOut">
              <a:rPr lang="en-US" smtClean="0"/>
              <a:pPr/>
              <a:t>7/16/2010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B2CD78-322A-4F0B-AFE3-C462E68AA67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AECD81-47BC-4AD8-90DC-74E8DC037A02}" type="datetimeFigureOut">
              <a:rPr lang="en-US" smtClean="0"/>
              <a:pPr/>
              <a:t>7/16/2010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B2CD78-322A-4F0B-AFE3-C462E68AA67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AECD81-47BC-4AD8-90DC-74E8DC037A02}" type="datetimeFigureOut">
              <a:rPr lang="en-US" smtClean="0"/>
              <a:pPr/>
              <a:t>7/16/2010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B2CD78-322A-4F0B-AFE3-C462E68AA67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AECD81-47BC-4AD8-90DC-74E8DC037A02}" type="datetimeFigureOut">
              <a:rPr lang="en-US" smtClean="0"/>
              <a:pPr/>
              <a:t>7/16/2010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EB2CD78-322A-4F0B-AFE3-C462E68AA6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AECD81-47BC-4AD8-90DC-74E8DC037A02}" type="datetimeFigureOut">
              <a:rPr lang="en-US" smtClean="0"/>
              <a:pPr/>
              <a:t>7/16/2010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EB2CD78-322A-4F0B-AFE3-C462E68AA67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EAECD81-47BC-4AD8-90DC-74E8DC037A02}" type="datetimeFigureOut">
              <a:rPr lang="en-US" smtClean="0"/>
              <a:pPr/>
              <a:t>7/16/2010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EB2CD78-322A-4F0B-AFE3-C462E68AA6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EAECD81-47BC-4AD8-90DC-74E8DC037A02}" type="datetimeFigureOut">
              <a:rPr lang="en-US" smtClean="0"/>
              <a:pPr/>
              <a:t>7/16/2010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B2CD78-322A-4F0B-AFE3-C462E68AA6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AECD81-47BC-4AD8-90DC-74E8DC037A02}" type="datetimeFigureOut">
              <a:rPr lang="en-US" smtClean="0"/>
              <a:pPr/>
              <a:t>7/16/2010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EB2CD78-322A-4F0B-AFE3-C462E68AA67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AECD81-47BC-4AD8-90DC-74E8DC037A02}" type="datetimeFigureOut">
              <a:rPr lang="en-US" smtClean="0"/>
              <a:pPr/>
              <a:t>7/16/2010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EB2CD78-322A-4F0B-AFE3-C462E68AA67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imgres?imgurl=http://www.cost929-environet.org/images/israel-flag_000.gif&amp;imgrefurl=http://www.cost929-environet.org/MemberDirectory.htm&amp;usg=__YxrM1jY3M_eYKH8b1ZLJlPXnHi8=&amp;h=465&amp;w=700&amp;sz=6&amp;hl=en&amp;start=4&amp;um=1&amp;itbs=1&amp;tbnid=Vvcrqy1dKp97nM:&amp;tbnh=93&amp;tbnw=140&amp;prev=/images?q=flag+of+israel&amp;um=1&amp;hl=en&amp;rlz=1R2SKPB_en&amp;tbs=isch:1" TargetMode="External"/><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hen and chicks"/>
          <p:cNvSpPr>
            <a:spLocks noChangeAspect="1" noChangeArrowheads="1"/>
          </p:cNvSpPr>
          <p:nvPr/>
        </p:nvSpPr>
        <p:spPr bwMode="auto">
          <a:xfrm>
            <a:off x="155575" y="-411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en-chicks.jpg"/>
          <p:cNvPicPr>
            <a:picLocks noChangeAspect="1"/>
          </p:cNvPicPr>
          <p:nvPr/>
        </p:nvPicPr>
        <p:blipFill>
          <a:blip r:embed="rId2" cstate="print"/>
          <a:stretch>
            <a:fillRect/>
          </a:stretch>
        </p:blipFill>
        <p:spPr>
          <a:xfrm>
            <a:off x="381000" y="304800"/>
            <a:ext cx="4448802" cy="2971800"/>
          </a:xfrm>
          <a:prstGeom prst="rect">
            <a:avLst/>
          </a:prstGeom>
          <a:ln w="28575">
            <a:solidFill>
              <a:schemeClr val="tx1"/>
            </a:solidFill>
          </a:ln>
        </p:spPr>
      </p:pic>
      <p:sp>
        <p:nvSpPr>
          <p:cNvPr id="6" name="TextBox 5"/>
          <p:cNvSpPr txBox="1"/>
          <p:nvPr/>
        </p:nvSpPr>
        <p:spPr>
          <a:xfrm>
            <a:off x="1219200" y="3657600"/>
            <a:ext cx="6400800" cy="1200329"/>
          </a:xfrm>
          <a:prstGeom prst="rect">
            <a:avLst/>
          </a:prstGeom>
          <a:noFill/>
        </p:spPr>
        <p:txBody>
          <a:bodyPr wrap="square" rtlCol="0">
            <a:spAutoFit/>
          </a:bodyPr>
          <a:lstStyle/>
          <a:p>
            <a:r>
              <a:rPr lang="en-US" sz="7200" dirty="0" smtClean="0">
                <a:latin typeface="Century" pitchFamily="18" charset="0"/>
              </a:rPr>
              <a:t>The Gathering</a:t>
            </a:r>
            <a:endParaRPr lang="en-US" sz="7200" dirty="0">
              <a:latin typeface="Century" pitchFamily="18" charset="0"/>
            </a:endParaRPr>
          </a:p>
        </p:txBody>
      </p:sp>
      <p:sp>
        <p:nvSpPr>
          <p:cNvPr id="7" name="TextBox 6"/>
          <p:cNvSpPr txBox="1"/>
          <p:nvPr/>
        </p:nvSpPr>
        <p:spPr>
          <a:xfrm>
            <a:off x="3962400" y="5486400"/>
            <a:ext cx="3581400" cy="369332"/>
          </a:xfrm>
          <a:prstGeom prst="rect">
            <a:avLst/>
          </a:prstGeom>
          <a:noFill/>
        </p:spPr>
        <p:txBody>
          <a:bodyPr wrap="square" rtlCol="0">
            <a:spAutoFit/>
          </a:bodyPr>
          <a:lstStyle/>
          <a:p>
            <a:r>
              <a:rPr lang="en-US" dirty="0" smtClean="0"/>
              <a:t>By Seventy James L. Noland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1000"/>
            <a:ext cx="4572000" cy="2031325"/>
          </a:xfrm>
          <a:prstGeom prst="rect">
            <a:avLst/>
          </a:prstGeom>
        </p:spPr>
        <p:txBody>
          <a:bodyPr>
            <a:spAutoFit/>
          </a:bodyPr>
          <a:lstStyle/>
          <a:p>
            <a:r>
              <a:rPr lang="en-US" dirty="0" smtClean="0"/>
              <a:t>[Sec 63:8a] And now, behold, this is the will of the Lord your God concerning his Saints, that they should assemble themselves together unto the land of Zion, not in haste, lest there should be confusion, which bringeth pestilence.</a:t>
            </a:r>
            <a:endParaRPr lang="en-US" dirty="0"/>
          </a:p>
        </p:txBody>
      </p:sp>
      <p:sp>
        <p:nvSpPr>
          <p:cNvPr id="5" name="Rectangle 4"/>
          <p:cNvSpPr/>
          <p:nvPr/>
        </p:nvSpPr>
        <p:spPr>
          <a:xfrm>
            <a:off x="3886200" y="2438400"/>
            <a:ext cx="4572000" cy="1754326"/>
          </a:xfrm>
          <a:prstGeom prst="rect">
            <a:avLst/>
          </a:prstGeom>
        </p:spPr>
        <p:txBody>
          <a:bodyPr>
            <a:spAutoFit/>
          </a:bodyPr>
          <a:lstStyle/>
          <a:p>
            <a:r>
              <a:rPr lang="en-US" dirty="0" smtClean="0"/>
              <a:t>[Sec 63:11] Behold, I, the Lord, will give unto my servant Joseph Smith, Jr., power that he shall be enabled to discern by the Spirit those who shall go up unto the land of Zion, and those of my disciples who shall tarry.</a:t>
            </a:r>
            <a:endParaRPr lang="en-US" dirty="0"/>
          </a:p>
        </p:txBody>
      </p:sp>
      <p:sp>
        <p:nvSpPr>
          <p:cNvPr id="6" name="Rectangle 5"/>
          <p:cNvSpPr/>
          <p:nvPr/>
        </p:nvSpPr>
        <p:spPr>
          <a:xfrm>
            <a:off x="685800" y="4648200"/>
            <a:ext cx="4572000" cy="2031325"/>
          </a:xfrm>
          <a:prstGeom prst="rect">
            <a:avLst/>
          </a:prstGeom>
        </p:spPr>
        <p:txBody>
          <a:bodyPr>
            <a:spAutoFit/>
          </a:bodyPr>
          <a:lstStyle/>
          <a:p>
            <a:r>
              <a:rPr lang="en-US" dirty="0" smtClean="0"/>
              <a:t>Sec 63:12c] Verily I say, Let him be ordained as an agent unto the disciples that shall tarry, and let him be ordained unto this power; and now speedily visit the churches, expounding these things unto them, with my servant Oliver Cowdery.</a:t>
            </a:r>
            <a:endParaRPr lang="en-US" dirty="0"/>
          </a:p>
        </p:txBody>
      </p:sp>
      <p:sp>
        <p:nvSpPr>
          <p:cNvPr id="7" name="Rectangle 6"/>
          <p:cNvSpPr/>
          <p:nvPr/>
        </p:nvSpPr>
        <p:spPr>
          <a:xfrm>
            <a:off x="6096000" y="457200"/>
            <a:ext cx="2073003" cy="369332"/>
          </a:xfrm>
          <a:prstGeom prst="rect">
            <a:avLst/>
          </a:prstGeom>
        </p:spPr>
        <p:txBody>
          <a:bodyPr wrap="none">
            <a:spAutoFit/>
          </a:bodyPr>
          <a:lstStyle/>
          <a:p>
            <a:r>
              <a:rPr lang="en-US" dirty="0" smtClean="0"/>
              <a:t>August 27, 1831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2278188" cy="369332"/>
          </a:xfrm>
          <a:prstGeom prst="rect">
            <a:avLst/>
          </a:prstGeom>
        </p:spPr>
        <p:txBody>
          <a:bodyPr wrap="none">
            <a:spAutoFit/>
          </a:bodyPr>
          <a:lstStyle/>
          <a:p>
            <a:r>
              <a:rPr lang="en-US" dirty="0" smtClean="0"/>
              <a:t>November 3, 1831</a:t>
            </a:r>
            <a:endParaRPr lang="en-US" dirty="0"/>
          </a:p>
        </p:txBody>
      </p:sp>
      <p:sp>
        <p:nvSpPr>
          <p:cNvPr id="5" name="Rectangle 4"/>
          <p:cNvSpPr/>
          <p:nvPr/>
        </p:nvSpPr>
        <p:spPr>
          <a:xfrm>
            <a:off x="1676400" y="609600"/>
            <a:ext cx="6934200" cy="1200329"/>
          </a:xfrm>
          <a:prstGeom prst="rect">
            <a:avLst/>
          </a:prstGeom>
        </p:spPr>
        <p:txBody>
          <a:bodyPr wrap="square">
            <a:spAutoFit/>
          </a:bodyPr>
          <a:lstStyle/>
          <a:p>
            <a:r>
              <a:rPr lang="en-US" dirty="0" smtClean="0"/>
              <a:t>[Sec 108:2a] Wherefore prepare ye, prepare ye, O my people; sanctify yourselves; gather ye together, O ye people of my church, upon the land of Zion, all you that have not been commanded to tarry.</a:t>
            </a:r>
            <a:endParaRPr lang="en-US" dirty="0"/>
          </a:p>
        </p:txBody>
      </p:sp>
      <p:sp>
        <p:nvSpPr>
          <p:cNvPr id="6" name="Rectangle 5"/>
          <p:cNvSpPr/>
          <p:nvPr/>
        </p:nvSpPr>
        <p:spPr>
          <a:xfrm>
            <a:off x="228600" y="1828800"/>
            <a:ext cx="8763000" cy="4801314"/>
          </a:xfrm>
          <a:prstGeom prst="rect">
            <a:avLst/>
          </a:prstGeom>
        </p:spPr>
        <p:txBody>
          <a:bodyPr wrap="square">
            <a:spAutoFit/>
          </a:bodyPr>
          <a:lstStyle/>
          <a:p>
            <a:r>
              <a:rPr lang="en-US" dirty="0" smtClean="0"/>
              <a:t>[Sec 108:3a] Send forth the elders of my church unto the nations which are afar off; unto the islands of the sea; send forth unto foreign lands; call upon all nations; firstly, upon the Gentiles, and then upon the Jews.</a:t>
            </a:r>
          </a:p>
          <a:p>
            <a:endParaRPr lang="en-US" dirty="0" smtClean="0"/>
          </a:p>
          <a:p>
            <a:r>
              <a:rPr lang="en-US" dirty="0" smtClean="0"/>
              <a:t>[Sec 108:3b] And, behold, and lo, this shall be their cry, and the voice of the Lord unto all people:</a:t>
            </a:r>
          </a:p>
          <a:p>
            <a:endParaRPr lang="en-US" dirty="0" smtClean="0"/>
          </a:p>
          <a:p>
            <a:r>
              <a:rPr lang="en-US" dirty="0" smtClean="0"/>
              <a:t>[Sec 108:3c] Go ye forth unto the land of Zion, that the borders of my people may be enlarged, and that her stakes may be strengthened, and that Zion may go forth unto the regions round about; yea, let the cry go forth among all people: Awake and arise and go forth to meet the Bridegroom.</a:t>
            </a:r>
          </a:p>
          <a:p>
            <a:endParaRPr lang="en-US" dirty="0" smtClean="0"/>
          </a:p>
          <a:p>
            <a:r>
              <a:rPr lang="en-US" dirty="0" smtClean="0"/>
              <a:t>[Sec 108:3d] Behold, and lo, the Bridegroom cometh, go ye out to meet him. Prepare yourselves for the great day of the Lord.</a:t>
            </a:r>
          </a:p>
          <a:p>
            <a:endParaRPr lang="en-US" dirty="0" smtClean="0"/>
          </a:p>
          <a:p>
            <a:r>
              <a:rPr lang="en-US" dirty="0" smtClean="0"/>
              <a:t>[Sec 108:4a] Watch, therefore, for ye know neither the day nor the hour. Let them, therefore, who are among the Gentiles, flee unto Zion.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486400" y="76200"/>
            <a:ext cx="3429000" cy="6617196"/>
          </a:xfrm>
          <a:prstGeom prst="rect">
            <a:avLst/>
          </a:prstGeom>
          <a:noFill/>
        </p:spPr>
        <p:txBody>
          <a:bodyPr wrap="square" rtlCol="0">
            <a:spAutoFit/>
          </a:bodyPr>
          <a:lstStyle/>
          <a:p>
            <a:r>
              <a:rPr lang="en-US" sz="3200" dirty="0" smtClean="0"/>
              <a:t>A</a:t>
            </a:r>
            <a:r>
              <a:rPr lang="en-US" sz="2000" dirty="0" smtClean="0"/>
              <a:t>nd in the last days, before the Lord comes, he is to </a:t>
            </a:r>
            <a:r>
              <a:rPr lang="en-US" sz="2000" dirty="0" smtClean="0">
                <a:solidFill>
                  <a:schemeClr val="tx2"/>
                </a:solidFill>
              </a:rPr>
              <a:t>gather together his saints </a:t>
            </a:r>
            <a:r>
              <a:rPr lang="en-US" sz="2000" dirty="0" smtClean="0"/>
              <a:t>who have made a covenant with him by sacrifice.</a:t>
            </a:r>
            <a:r>
              <a:rPr lang="en-US" dirty="0" smtClean="0"/>
              <a:t>        </a:t>
            </a:r>
            <a:r>
              <a:rPr lang="en-US" sz="1400" dirty="0" smtClean="0"/>
              <a:t>[Lecture 6:9c]</a:t>
            </a:r>
          </a:p>
          <a:p>
            <a:r>
              <a:rPr lang="en-US" sz="1400" dirty="0" smtClean="0"/>
              <a:t> </a:t>
            </a:r>
            <a:endParaRPr lang="en-US" dirty="0" smtClean="0"/>
          </a:p>
          <a:p>
            <a:r>
              <a:rPr lang="en-US" i="1" dirty="0" smtClean="0"/>
              <a:t>"</a:t>
            </a:r>
            <a:r>
              <a:rPr lang="en-US" sz="2000" i="1" dirty="0" smtClean="0"/>
              <a:t>Our God shall come, and shall not keep silence: a fire shall devour before him, and it shall be very tempestuous round about him. He shall call to the heavens from above, and to the earth, that he may judge his people. </a:t>
            </a:r>
            <a:r>
              <a:rPr lang="en-US" sz="2000" i="1" dirty="0" smtClean="0">
                <a:solidFill>
                  <a:schemeClr val="accent1">
                    <a:lumMod val="60000"/>
                    <a:lumOff val="40000"/>
                  </a:schemeClr>
                </a:solidFill>
              </a:rPr>
              <a:t>Gather my saints together </a:t>
            </a:r>
            <a:r>
              <a:rPr lang="en-US" sz="2000" i="1" dirty="0" smtClean="0"/>
              <a:t>unto me; those that have made a covenant unto me by sacrifice.“</a:t>
            </a:r>
            <a:r>
              <a:rPr lang="en-US" sz="2000" dirty="0" smtClean="0"/>
              <a:t>      </a:t>
            </a:r>
            <a:endParaRPr lang="en-US" dirty="0" smtClean="0"/>
          </a:p>
          <a:p>
            <a:r>
              <a:rPr lang="en-US" dirty="0" smtClean="0"/>
              <a:t>	           	   </a:t>
            </a:r>
            <a:r>
              <a:rPr lang="en-US" sz="1400" dirty="0" smtClean="0"/>
              <a:t>Psalm 50:3-5</a:t>
            </a:r>
            <a:endParaRPr lang="en-US" dirty="0"/>
          </a:p>
        </p:txBody>
      </p:sp>
      <p:pic>
        <p:nvPicPr>
          <p:cNvPr id="68610" name="Picture 2" descr="http://i712.photobucket.com/albums/ww123/EVERYBODYPRAY4SOME1/WILDLIFE/ALion_Fire_by_mceric.jpg"/>
          <p:cNvPicPr>
            <a:picLocks noChangeAspect="1" noChangeArrowheads="1"/>
          </p:cNvPicPr>
          <p:nvPr/>
        </p:nvPicPr>
        <p:blipFill>
          <a:blip r:embed="rId2" cstate="print"/>
          <a:srcRect/>
          <a:stretch>
            <a:fillRect/>
          </a:stretch>
        </p:blipFill>
        <p:spPr bwMode="auto">
          <a:xfrm>
            <a:off x="228600" y="228600"/>
            <a:ext cx="4894432" cy="6400800"/>
          </a:xfrm>
          <a:prstGeom prst="rect">
            <a:avLst/>
          </a:prstGeom>
          <a:noFill/>
          <a:ln w="28575">
            <a:solidFill>
              <a:schemeClr val="tx1"/>
            </a:solidFill>
          </a:ln>
        </p:spPr>
      </p:pic>
      <p:sp>
        <p:nvSpPr>
          <p:cNvPr id="6" name="TextBox 5"/>
          <p:cNvSpPr txBox="1"/>
          <p:nvPr/>
        </p:nvSpPr>
        <p:spPr>
          <a:xfrm>
            <a:off x="762000" y="6248400"/>
            <a:ext cx="3810000" cy="369332"/>
          </a:xfrm>
          <a:prstGeom prst="rect">
            <a:avLst/>
          </a:prstGeom>
          <a:noFill/>
        </p:spPr>
        <p:txBody>
          <a:bodyPr wrap="square" rtlCol="0">
            <a:spAutoFit/>
          </a:bodyPr>
          <a:lstStyle/>
          <a:p>
            <a:r>
              <a:rPr lang="en-US" i="1" dirty="0" smtClean="0">
                <a:solidFill>
                  <a:schemeClr val="accent1">
                    <a:lumMod val="60000"/>
                    <a:lumOff val="40000"/>
                  </a:schemeClr>
                </a:solidFill>
              </a:rPr>
              <a:t>A fire shall devour before him!</a:t>
            </a:r>
            <a:endParaRPr lang="en-US" dirty="0">
              <a:solidFill>
                <a:schemeClr val="accent1">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181600" y="609600"/>
            <a:ext cx="3810000" cy="5355312"/>
          </a:xfrm>
          <a:prstGeom prst="rect">
            <a:avLst/>
          </a:prstGeom>
        </p:spPr>
        <p:txBody>
          <a:bodyPr wrap="square">
            <a:spAutoFit/>
          </a:bodyPr>
          <a:lstStyle/>
          <a:p>
            <a:r>
              <a:rPr lang="en-US" sz="5400" dirty="0" smtClean="0"/>
              <a:t>A</a:t>
            </a:r>
            <a:r>
              <a:rPr lang="en-US" sz="2000" dirty="0" smtClean="0"/>
              <a:t>nd righteousness and truth will I cause to sweep the earth as with a flood, to </a:t>
            </a:r>
            <a:r>
              <a:rPr lang="en-US" sz="2000" dirty="0" smtClean="0">
                <a:solidFill>
                  <a:schemeClr val="accent1">
                    <a:lumMod val="60000"/>
                    <a:lumOff val="40000"/>
                  </a:schemeClr>
                </a:solidFill>
              </a:rPr>
              <a:t>gather out mine own elect </a:t>
            </a:r>
            <a:r>
              <a:rPr lang="en-US" sz="2000" dirty="0" smtClean="0"/>
              <a:t>from the four quarters of the earth, unto a place which I shall prepare; an holy city, that my people may gird up their loins, and be looking forth for the time of my coming; for there shall be my tabernacle, and it shall be called Zion; a New Jerusalem. </a:t>
            </a:r>
            <a:r>
              <a:rPr lang="en-US" dirty="0" smtClean="0"/>
              <a:t>	   </a:t>
            </a:r>
          </a:p>
          <a:p>
            <a:r>
              <a:rPr lang="en-US" sz="1400" dirty="0" smtClean="0"/>
              <a:t>		</a:t>
            </a:r>
          </a:p>
          <a:p>
            <a:r>
              <a:rPr lang="en-US" sz="1400" dirty="0" smtClean="0"/>
              <a:t>		         [Genesis 7:70] </a:t>
            </a:r>
            <a:endParaRPr lang="en-US" dirty="0"/>
          </a:p>
        </p:txBody>
      </p:sp>
      <p:pic>
        <p:nvPicPr>
          <p:cNvPr id="6" name="Picture 5" descr="standrew.jpg"/>
          <p:cNvPicPr>
            <a:picLocks noChangeAspect="1"/>
          </p:cNvPicPr>
          <p:nvPr/>
        </p:nvPicPr>
        <p:blipFill>
          <a:blip r:embed="rId2" cstate="print"/>
          <a:stretch>
            <a:fillRect/>
          </a:stretch>
        </p:blipFill>
        <p:spPr>
          <a:xfrm>
            <a:off x="304800" y="304799"/>
            <a:ext cx="4648200" cy="6102637"/>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http://www.thwink.org/sustain/work/bios/George_HenWithChicks_Large.jpg"/>
          <p:cNvPicPr>
            <a:picLocks noChangeAspect="1" noChangeArrowheads="1"/>
          </p:cNvPicPr>
          <p:nvPr/>
        </p:nvPicPr>
        <p:blipFill>
          <a:blip r:embed="rId2" cstate="print"/>
          <a:srcRect/>
          <a:stretch>
            <a:fillRect/>
          </a:stretch>
        </p:blipFill>
        <p:spPr bwMode="auto">
          <a:xfrm>
            <a:off x="1600200" y="304800"/>
            <a:ext cx="5867400" cy="4400550"/>
          </a:xfrm>
          <a:prstGeom prst="rect">
            <a:avLst/>
          </a:prstGeom>
          <a:noFill/>
          <a:ln w="28575">
            <a:solidFill>
              <a:schemeClr val="tx1"/>
            </a:solidFill>
          </a:ln>
        </p:spPr>
      </p:pic>
      <p:sp>
        <p:nvSpPr>
          <p:cNvPr id="4" name="Rectangle 3"/>
          <p:cNvSpPr/>
          <p:nvPr/>
        </p:nvSpPr>
        <p:spPr>
          <a:xfrm>
            <a:off x="304800" y="4876800"/>
            <a:ext cx="8686800" cy="1785104"/>
          </a:xfrm>
          <a:prstGeom prst="rect">
            <a:avLst/>
          </a:prstGeom>
          <a:noFill/>
        </p:spPr>
        <p:txBody>
          <a:bodyPr wrap="square">
            <a:spAutoFit/>
          </a:bodyPr>
          <a:lstStyle/>
          <a:p>
            <a:pPr algn="just"/>
            <a:r>
              <a:rPr lang="en-US" sz="3200" dirty="0" smtClean="0"/>
              <a:t>O</a:t>
            </a:r>
            <a:r>
              <a:rPr lang="en-US" sz="2000" dirty="0" smtClean="0"/>
              <a:t> Jerusalem! Jerusalem! Ye who will kill the prophets, and will stone them who are sent unto you; how often would I have </a:t>
            </a:r>
            <a:r>
              <a:rPr lang="en-US" sz="2000" dirty="0" smtClean="0">
                <a:solidFill>
                  <a:schemeClr val="accent1">
                    <a:lumMod val="60000"/>
                    <a:lumOff val="40000"/>
                  </a:schemeClr>
                </a:solidFill>
              </a:rPr>
              <a:t>gathered</a:t>
            </a:r>
            <a:r>
              <a:rPr lang="en-US" sz="2000" dirty="0" smtClean="0"/>
              <a:t> your children together, even as a hen gathers her chickens under her wings, </a:t>
            </a:r>
            <a:r>
              <a:rPr lang="en-US" sz="2000" b="1" dirty="0" smtClean="0"/>
              <a:t>and ye would not</a:t>
            </a:r>
            <a:r>
              <a:rPr lang="en-US" sz="2000" dirty="0" smtClean="0"/>
              <a:t>. </a:t>
            </a:r>
            <a:r>
              <a:rPr lang="en-US" dirty="0" smtClean="0"/>
              <a:t>						</a:t>
            </a:r>
            <a:r>
              <a:rPr lang="en-US" dirty="0"/>
              <a:t>	</a:t>
            </a:r>
            <a:r>
              <a:rPr lang="en-US" dirty="0" smtClean="0"/>
              <a:t>  		          				         </a:t>
            </a:r>
            <a:r>
              <a:rPr lang="en-US" sz="1400" dirty="0" smtClean="0"/>
              <a:t>[Matthew 23:37]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 y="228600"/>
            <a:ext cx="8839200" cy="6278642"/>
          </a:xfrm>
          <a:prstGeom prst="rect">
            <a:avLst/>
          </a:prstGeom>
        </p:spPr>
        <p:txBody>
          <a:bodyPr wrap="square">
            <a:spAutoFit/>
          </a:bodyPr>
          <a:lstStyle/>
          <a:p>
            <a:r>
              <a:rPr lang="en-US" sz="2400" dirty="0" smtClean="0"/>
              <a:t>A</a:t>
            </a:r>
            <a:r>
              <a:rPr lang="en-US" dirty="0" smtClean="0"/>
              <a:t>nd it came to pass that there came a voice again unto the people, and all the people did hear, and did witness of it saying, O ye people of these great cities which have fallen, who are descendants of Jacob; yea, who are of the house of Israel, O, ye people of the house of Israel, how oft have </a:t>
            </a:r>
            <a:r>
              <a:rPr lang="en-US" dirty="0" smtClean="0">
                <a:solidFill>
                  <a:schemeClr val="tx2">
                    <a:lumMod val="90000"/>
                  </a:schemeClr>
                </a:solidFill>
              </a:rPr>
              <a:t>I gathered you</a:t>
            </a:r>
            <a:r>
              <a:rPr lang="en-US" dirty="0" smtClean="0"/>
              <a:t> as a hen gathereth her chickens under her wings, and have nourished you.</a:t>
            </a:r>
          </a:p>
          <a:p>
            <a:endParaRPr lang="en-US" dirty="0" smtClean="0"/>
          </a:p>
          <a:p>
            <a:r>
              <a:rPr lang="en-US" sz="2400" dirty="0" smtClean="0"/>
              <a:t>A</a:t>
            </a:r>
            <a:r>
              <a:rPr lang="en-US" dirty="0" smtClean="0"/>
              <a:t>nd again, how oft would </a:t>
            </a:r>
            <a:r>
              <a:rPr lang="en-US" dirty="0" smtClean="0">
                <a:solidFill>
                  <a:schemeClr val="tx2">
                    <a:lumMod val="90000"/>
                  </a:schemeClr>
                </a:solidFill>
              </a:rPr>
              <a:t>I have gathered you</a:t>
            </a:r>
            <a:r>
              <a:rPr lang="en-US" dirty="0" smtClean="0"/>
              <a:t>, as a hen gathereth her chickens under her wings; yea, O ye people of the house of Israel, who have fallen;</a:t>
            </a:r>
          </a:p>
          <a:p>
            <a:endParaRPr lang="en-US" dirty="0" smtClean="0"/>
          </a:p>
          <a:p>
            <a:r>
              <a:rPr lang="en-US" sz="2400" dirty="0" smtClean="0"/>
              <a:t>Y</a:t>
            </a:r>
            <a:r>
              <a:rPr lang="en-US" dirty="0" smtClean="0"/>
              <a:t>ea, O ye people of the house of Israel; ye that dwell at Jerusalem, as ye that have fallen; yea, how oft would </a:t>
            </a:r>
            <a:r>
              <a:rPr lang="en-US" dirty="0" smtClean="0">
                <a:solidFill>
                  <a:schemeClr val="tx2">
                    <a:lumMod val="90000"/>
                  </a:schemeClr>
                </a:solidFill>
              </a:rPr>
              <a:t>I have gathered you </a:t>
            </a:r>
            <a:r>
              <a:rPr lang="en-US" dirty="0" smtClean="0"/>
              <a:t>as a hen gathereth her chickens, </a:t>
            </a:r>
            <a:r>
              <a:rPr lang="en-US" b="1" dirty="0" smtClean="0"/>
              <a:t>and ye would not</a:t>
            </a:r>
            <a:r>
              <a:rPr lang="en-US" dirty="0" smtClean="0"/>
              <a:t>.</a:t>
            </a:r>
          </a:p>
          <a:p>
            <a:endParaRPr lang="en-US" dirty="0" smtClean="0"/>
          </a:p>
          <a:p>
            <a:r>
              <a:rPr lang="en-US" sz="2400" dirty="0" smtClean="0"/>
              <a:t>O</a:t>
            </a:r>
            <a:r>
              <a:rPr lang="en-US" dirty="0" smtClean="0"/>
              <a:t> ye house of Israel, whom I have spared, how oft will </a:t>
            </a:r>
            <a:r>
              <a:rPr lang="en-US" dirty="0" smtClean="0">
                <a:solidFill>
                  <a:schemeClr val="tx2">
                    <a:lumMod val="90000"/>
                  </a:schemeClr>
                </a:solidFill>
              </a:rPr>
              <a:t>I gather you </a:t>
            </a:r>
            <a:r>
              <a:rPr lang="en-US" dirty="0" smtClean="0"/>
              <a:t>as a hen gathereth her chickens under her wings, if ye will repent and return unto me with full purpose of heart.  </a:t>
            </a:r>
            <a:r>
              <a:rPr lang="en-US" dirty="0" smtClean="0">
                <a:solidFill>
                  <a:schemeClr val="tx2">
                    <a:lumMod val="90000"/>
                  </a:schemeClr>
                </a:solidFill>
              </a:rPr>
              <a:t>But if not</a:t>
            </a:r>
            <a:r>
              <a:rPr lang="en-US" dirty="0" smtClean="0"/>
              <a:t>, O house of Israel, the places of your dwellings shall become desolate, until the time of the fulfilling of the covenant to your fathers.</a:t>
            </a:r>
          </a:p>
          <a:p>
            <a:r>
              <a:rPr lang="en-US" dirty="0"/>
              <a:t>	</a:t>
            </a:r>
            <a:r>
              <a:rPr lang="en-US" dirty="0" smtClean="0"/>
              <a:t>						 </a:t>
            </a:r>
            <a:r>
              <a:rPr lang="en-US" sz="1600" dirty="0" smtClean="0"/>
              <a:t>[3 Nephi 4:55-59]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www.realfuture.org/wordpress/wp-content/uploads/2009/05/earth_at_nigh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14400" y="4648200"/>
            <a:ext cx="7543800" cy="1877437"/>
          </a:xfrm>
          <a:prstGeom prst="rect">
            <a:avLst/>
          </a:prstGeom>
        </p:spPr>
        <p:txBody>
          <a:bodyPr wrap="square">
            <a:spAutoFit/>
          </a:bodyPr>
          <a:lstStyle/>
          <a:p>
            <a:r>
              <a:rPr lang="en-US" sz="2800" i="1" dirty="0" smtClean="0"/>
              <a:t>O</a:t>
            </a:r>
            <a:r>
              <a:rPr lang="en-US" i="1" dirty="0" smtClean="0"/>
              <a:t>, </a:t>
            </a:r>
            <a:r>
              <a:rPr lang="en-US" sz="2400" i="1" dirty="0" smtClean="0"/>
              <a:t>ye nations of the earth, how often would I have </a:t>
            </a:r>
            <a:r>
              <a:rPr lang="en-US" sz="2400" i="1" dirty="0" smtClean="0">
                <a:solidFill>
                  <a:schemeClr val="accent1">
                    <a:lumMod val="60000"/>
                    <a:lumOff val="40000"/>
                  </a:schemeClr>
                </a:solidFill>
              </a:rPr>
              <a:t>gathered</a:t>
            </a:r>
            <a:r>
              <a:rPr lang="en-US" sz="2400" i="1" dirty="0" smtClean="0"/>
              <a:t> you together as a hen gathereth her chickens under her wings, </a:t>
            </a:r>
            <a:r>
              <a:rPr lang="en-US" sz="2400" i="1" dirty="0" smtClean="0">
                <a:solidFill>
                  <a:schemeClr val="accent1">
                    <a:lumMod val="60000"/>
                    <a:lumOff val="40000"/>
                  </a:schemeClr>
                </a:solidFill>
              </a:rPr>
              <a:t>but ye would not</a:t>
            </a:r>
            <a:r>
              <a:rPr lang="en-US" sz="2400" i="1" dirty="0" smtClean="0"/>
              <a:t>? </a:t>
            </a:r>
            <a:endParaRPr lang="en-US" sz="2000" i="1" dirty="0" smtClean="0"/>
          </a:p>
          <a:p>
            <a:endParaRPr lang="en-US" sz="2000" i="1" dirty="0" smtClean="0"/>
          </a:p>
          <a:p>
            <a:r>
              <a:rPr lang="en-US" sz="2000" i="1" dirty="0" smtClean="0"/>
              <a:t>         						</a:t>
            </a:r>
            <a:r>
              <a:rPr lang="en-US" dirty="0" smtClean="0"/>
              <a:t>[Sec 43:6b]</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http://upload.wikimedia.org/wikipedia/commons/f/fe/UN_Members_Flag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304800" y="4800600"/>
            <a:ext cx="8458200" cy="1938992"/>
          </a:xfrm>
          <a:prstGeom prst="rect">
            <a:avLst/>
          </a:prstGeom>
          <a:solidFill>
            <a:schemeClr val="bg1"/>
          </a:solidFill>
          <a:ln w="28575">
            <a:solidFill>
              <a:schemeClr val="tx1"/>
            </a:solidFill>
          </a:ln>
        </p:spPr>
        <p:txBody>
          <a:bodyPr wrap="square">
            <a:spAutoFit/>
          </a:bodyPr>
          <a:lstStyle/>
          <a:p>
            <a:r>
              <a:rPr lang="en-US" sz="2400" dirty="0" smtClean="0"/>
              <a:t>…that the kingdoms of this world may be constrained to acknowledge that the kingdom of Zion is in very deed the kingdom of our God and his Christ; therefore, let us become subject unto her laws. 			  							     </a:t>
            </a:r>
            <a:r>
              <a:rPr lang="en-US" dirty="0" smtClean="0"/>
              <a:t>[Sec 102:9b]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Missouri.jpg"/>
          <p:cNvPicPr>
            <a:picLocks noChangeAspect="1"/>
          </p:cNvPicPr>
          <p:nvPr/>
        </p:nvPicPr>
        <p:blipFill>
          <a:blip r:embed="rId2" cstate="print"/>
          <a:stretch>
            <a:fillRect/>
          </a:stretch>
        </p:blipFill>
        <p:spPr>
          <a:xfrm>
            <a:off x="0" y="1066800"/>
            <a:ext cx="9144000" cy="5791200"/>
          </a:xfrm>
          <a:prstGeom prst="rect">
            <a:avLst/>
          </a:prstGeom>
        </p:spPr>
      </p:pic>
      <p:sp>
        <p:nvSpPr>
          <p:cNvPr id="4" name="Rectangle 3"/>
          <p:cNvSpPr/>
          <p:nvPr/>
        </p:nvSpPr>
        <p:spPr>
          <a:xfrm>
            <a:off x="0" y="0"/>
            <a:ext cx="9144000" cy="2585323"/>
          </a:xfrm>
          <a:prstGeom prst="rect">
            <a:avLst/>
          </a:prstGeom>
          <a:solidFill>
            <a:schemeClr val="bg1"/>
          </a:solidFill>
        </p:spPr>
        <p:txBody>
          <a:bodyPr wrap="square" lIns="365760" rIns="365760" anchor="ctr">
            <a:spAutoFit/>
          </a:bodyPr>
          <a:lstStyle/>
          <a:p>
            <a:pPr algn="just">
              <a:spcBef>
                <a:spcPts val="1200"/>
              </a:spcBef>
              <a:spcAft>
                <a:spcPts val="1200"/>
              </a:spcAft>
            </a:pPr>
            <a:r>
              <a:rPr lang="en-US" sz="4000" dirty="0" smtClean="0"/>
              <a:t>H</a:t>
            </a:r>
            <a:r>
              <a:rPr lang="en-US" dirty="0" smtClean="0"/>
              <a:t>earken, O ye elders of my church saith the Lord your God, who have assembled yourselves together, according to my commandments, in this land which is the land of Missouri, which is the land which I have appointed and consecrated for the </a:t>
            </a:r>
            <a:r>
              <a:rPr lang="en-US" dirty="0" smtClean="0">
                <a:solidFill>
                  <a:schemeClr val="accent1">
                    <a:lumMod val="60000"/>
                    <a:lumOff val="40000"/>
                  </a:schemeClr>
                </a:solidFill>
              </a:rPr>
              <a:t>gathering of the Saints</a:t>
            </a:r>
            <a:r>
              <a:rPr lang="en-US" dirty="0" smtClean="0"/>
              <a:t>:</a:t>
            </a:r>
          </a:p>
          <a:p>
            <a:pPr algn="just"/>
            <a:r>
              <a:rPr lang="en-US" sz="4000" dirty="0" smtClean="0"/>
              <a:t>w</a:t>
            </a:r>
            <a:r>
              <a:rPr lang="en-US" dirty="0" smtClean="0"/>
              <a:t>herefore this is the land of promise, and </a:t>
            </a:r>
            <a:r>
              <a:rPr lang="en-US" dirty="0" smtClean="0">
                <a:solidFill>
                  <a:schemeClr val="accent1">
                    <a:lumMod val="60000"/>
                    <a:lumOff val="40000"/>
                  </a:schemeClr>
                </a:solidFill>
              </a:rPr>
              <a:t>the place for the city of Zion</a:t>
            </a:r>
            <a:r>
              <a:rPr lang="en-US" dirty="0" smtClean="0"/>
              <a:t>. </a:t>
            </a:r>
          </a:p>
          <a:p>
            <a:pPr algn="just"/>
            <a:r>
              <a:rPr lang="en-US" dirty="0"/>
              <a:t>	</a:t>
            </a:r>
            <a:r>
              <a:rPr lang="en-US" dirty="0" smtClean="0"/>
              <a:t>						       </a:t>
            </a:r>
            <a:r>
              <a:rPr lang="en-US" sz="1600" dirty="0" smtClean="0"/>
              <a:t>[Sec 57:1a-b]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jwha.info/membership/Independence_1832.gif"/>
          <p:cNvPicPr>
            <a:picLocks noChangeAspect="1" noChangeArrowheads="1"/>
          </p:cNvPicPr>
          <p:nvPr/>
        </p:nvPicPr>
        <p:blipFill>
          <a:blip r:embed="rId2" cstate="print"/>
          <a:srcRect/>
          <a:stretch>
            <a:fillRect/>
          </a:stretch>
        </p:blipFill>
        <p:spPr bwMode="auto">
          <a:xfrm>
            <a:off x="2159334" y="381001"/>
            <a:ext cx="4622465" cy="4343400"/>
          </a:xfrm>
          <a:prstGeom prst="rect">
            <a:avLst/>
          </a:prstGeom>
          <a:noFill/>
        </p:spPr>
      </p:pic>
      <p:sp>
        <p:nvSpPr>
          <p:cNvPr id="4" name="Rectangle 3"/>
          <p:cNvSpPr/>
          <p:nvPr/>
        </p:nvSpPr>
        <p:spPr>
          <a:xfrm>
            <a:off x="381000" y="4876800"/>
            <a:ext cx="8382000" cy="1815882"/>
          </a:xfrm>
          <a:prstGeom prst="rect">
            <a:avLst/>
          </a:prstGeom>
        </p:spPr>
        <p:txBody>
          <a:bodyPr wrap="square">
            <a:spAutoFit/>
          </a:bodyPr>
          <a:lstStyle/>
          <a:p>
            <a:r>
              <a:rPr lang="en-US" sz="2800" dirty="0" smtClean="0"/>
              <a:t>Verily, this is the word of the Lord, that the city New Jerusalem shall be built by the </a:t>
            </a:r>
            <a:r>
              <a:rPr lang="en-US" sz="2800" dirty="0" smtClean="0">
                <a:solidFill>
                  <a:schemeClr val="accent1">
                    <a:lumMod val="60000"/>
                    <a:lumOff val="40000"/>
                  </a:schemeClr>
                </a:solidFill>
              </a:rPr>
              <a:t>gathering of the Saints</a:t>
            </a:r>
            <a:r>
              <a:rPr lang="en-US" sz="2800" dirty="0" smtClean="0"/>
              <a:t>, beginning at this place, even the place of the temple…			   </a:t>
            </a:r>
            <a:r>
              <a:rPr lang="en-US" sz="2000" dirty="0" smtClean="0"/>
              <a:t>[Sec 83:2a]</a:t>
            </a:r>
            <a:endParaRPr lang="en-US" sz="2800" dirty="0"/>
          </a:p>
        </p:txBody>
      </p:sp>
      <p:sp>
        <p:nvSpPr>
          <p:cNvPr id="5" name="TextBox 4"/>
          <p:cNvSpPr txBox="1"/>
          <p:nvPr/>
        </p:nvSpPr>
        <p:spPr>
          <a:xfrm>
            <a:off x="7315200" y="609600"/>
            <a:ext cx="1371600" cy="646331"/>
          </a:xfrm>
          <a:prstGeom prst="rect">
            <a:avLst/>
          </a:prstGeom>
          <a:noFill/>
        </p:spPr>
        <p:txBody>
          <a:bodyPr wrap="square" rtlCol="0">
            <a:spAutoFit/>
          </a:bodyPr>
          <a:lstStyle/>
          <a:p>
            <a:pPr algn="ctr"/>
            <a:r>
              <a:rPr lang="en-US" dirty="0" smtClean="0"/>
              <a:t>October    1830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olivercowdery.com/gathering/wings4.jpg"/>
          <p:cNvPicPr>
            <a:picLocks noChangeAspect="1" noChangeArrowheads="1"/>
          </p:cNvPicPr>
          <p:nvPr/>
        </p:nvPicPr>
        <p:blipFill>
          <a:blip r:embed="rId2" cstate="print"/>
          <a:srcRect/>
          <a:stretch>
            <a:fillRect/>
          </a:stretch>
        </p:blipFill>
        <p:spPr bwMode="auto">
          <a:xfrm>
            <a:off x="-1622" y="1"/>
            <a:ext cx="5259421" cy="6866468"/>
          </a:xfrm>
          <a:prstGeom prst="rect">
            <a:avLst/>
          </a:prstGeom>
          <a:noFill/>
        </p:spPr>
      </p:pic>
      <p:sp>
        <p:nvSpPr>
          <p:cNvPr id="5" name="TextBox 4"/>
          <p:cNvSpPr txBox="1"/>
          <p:nvPr/>
        </p:nvSpPr>
        <p:spPr>
          <a:xfrm>
            <a:off x="5638800" y="609600"/>
            <a:ext cx="3581400" cy="5632311"/>
          </a:xfrm>
          <a:prstGeom prst="rect">
            <a:avLst/>
          </a:prstGeom>
          <a:noFill/>
        </p:spPr>
        <p:txBody>
          <a:bodyPr wrap="square" rtlCol="0">
            <a:spAutoFit/>
          </a:bodyPr>
          <a:lstStyle/>
          <a:p>
            <a:r>
              <a:rPr lang="en-US" sz="4000" dirty="0" smtClean="0">
                <a:latin typeface="Georgia" pitchFamily="18" charset="0"/>
              </a:rPr>
              <a:t>Woe to the land shadowing with wings, which is beyond the rivers of Ethiopia;… </a:t>
            </a:r>
          </a:p>
          <a:p>
            <a:r>
              <a:rPr lang="en-US" sz="4000" dirty="0">
                <a:latin typeface="Georgia" pitchFamily="18" charset="0"/>
              </a:rPr>
              <a:t>	</a:t>
            </a:r>
            <a:r>
              <a:rPr lang="en-US" sz="4000" dirty="0" smtClean="0">
                <a:latin typeface="Georgia" pitchFamily="18" charset="0"/>
              </a:rPr>
              <a:t>	</a:t>
            </a:r>
            <a:r>
              <a:rPr lang="en-US" dirty="0" smtClean="0"/>
              <a:t>Isaiah 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ws.png"/>
          <p:cNvPicPr>
            <a:picLocks noChangeAspect="1"/>
          </p:cNvPicPr>
          <p:nvPr/>
        </p:nvPicPr>
        <p:blipFill>
          <a:blip r:embed="rId2" cstate="print"/>
          <a:stretch>
            <a:fillRect/>
          </a:stretch>
        </p:blipFill>
        <p:spPr>
          <a:xfrm>
            <a:off x="304800" y="304800"/>
            <a:ext cx="3989493" cy="4378712"/>
          </a:xfrm>
          <a:prstGeom prst="rect">
            <a:avLst/>
          </a:prstGeom>
        </p:spPr>
      </p:pic>
      <p:sp>
        <p:nvSpPr>
          <p:cNvPr id="4" name="Rectangle 3"/>
          <p:cNvSpPr/>
          <p:nvPr/>
        </p:nvSpPr>
        <p:spPr>
          <a:xfrm>
            <a:off x="3733800" y="457200"/>
            <a:ext cx="5334000" cy="3970318"/>
          </a:xfrm>
          <a:prstGeom prst="rect">
            <a:avLst/>
          </a:prstGeom>
        </p:spPr>
        <p:txBody>
          <a:bodyPr wrap="square">
            <a:spAutoFit/>
          </a:bodyPr>
          <a:lstStyle/>
          <a:p>
            <a:r>
              <a:rPr lang="en-US" dirty="0" smtClean="0"/>
              <a:t>	</a:t>
            </a:r>
            <a:r>
              <a:rPr lang="en-US" sz="3600" dirty="0" smtClean="0"/>
              <a:t>L</a:t>
            </a:r>
            <a:r>
              <a:rPr lang="en-US" dirty="0" smtClean="0"/>
              <a:t>ord, who shall abide in thy 	tabernacle? who shall dwell in thy 	holy hill of Zion?</a:t>
            </a:r>
          </a:p>
          <a:p>
            <a:endParaRPr lang="en-US" dirty="0" smtClean="0"/>
          </a:p>
          <a:p>
            <a:r>
              <a:rPr lang="en-US" dirty="0" smtClean="0"/>
              <a:t>	</a:t>
            </a:r>
            <a:r>
              <a:rPr lang="en-US" sz="3600" dirty="0" smtClean="0"/>
              <a:t>H</a:t>
            </a:r>
            <a:r>
              <a:rPr lang="en-US" dirty="0" smtClean="0"/>
              <a:t>e that walketh uprightly, and    	worketh righteousness, and speaketh 	the truth in his heart.</a:t>
            </a:r>
          </a:p>
          <a:p>
            <a:endParaRPr lang="en-US" dirty="0" smtClean="0"/>
          </a:p>
          <a:p>
            <a:r>
              <a:rPr lang="en-US" sz="3600" dirty="0" smtClean="0"/>
              <a:t>He </a:t>
            </a:r>
            <a:r>
              <a:rPr lang="en-US" dirty="0" smtClean="0"/>
              <a:t>that backbiteth not with his tongue, nor doeth evil to his neighbor, nor taketh up a reproach against his neighbor.</a:t>
            </a:r>
          </a:p>
        </p:txBody>
      </p:sp>
      <p:sp>
        <p:nvSpPr>
          <p:cNvPr id="7" name="TextBox 6"/>
          <p:cNvSpPr txBox="1"/>
          <p:nvPr/>
        </p:nvSpPr>
        <p:spPr>
          <a:xfrm>
            <a:off x="304800" y="4549676"/>
            <a:ext cx="8610600" cy="2308324"/>
          </a:xfrm>
          <a:prstGeom prst="rect">
            <a:avLst/>
          </a:prstGeom>
          <a:noFill/>
        </p:spPr>
        <p:txBody>
          <a:bodyPr wrap="square" rtlCol="0">
            <a:spAutoFit/>
          </a:bodyPr>
          <a:lstStyle/>
          <a:p>
            <a:r>
              <a:rPr lang="en-US" sz="3600" dirty="0" smtClean="0"/>
              <a:t>I</a:t>
            </a:r>
            <a:r>
              <a:rPr lang="en-US" dirty="0" smtClean="0"/>
              <a:t>n whose eyes a vile person is condemned; but he honoreth them that fear the Lord; sweareth not falsely to hurt any man, and changeth not.</a:t>
            </a:r>
          </a:p>
          <a:p>
            <a:endParaRPr lang="en-US" dirty="0" smtClean="0"/>
          </a:p>
          <a:p>
            <a:r>
              <a:rPr lang="en-US" sz="3600" dirty="0" smtClean="0"/>
              <a:t>H</a:t>
            </a:r>
            <a:r>
              <a:rPr lang="en-US" dirty="0" smtClean="0"/>
              <a:t>e that putteth not out his money to usury, nor taketh reward against the innocent. He that doeth these things shall never be moved. 								                      </a:t>
            </a:r>
            <a:r>
              <a:rPr lang="en-US" sz="1400" dirty="0" smtClean="0"/>
              <a:t>[Psalm 15:1-5]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0" y="1143000"/>
            <a:ext cx="3429000" cy="3139321"/>
          </a:xfrm>
          <a:prstGeom prst="rect">
            <a:avLst/>
          </a:prstGeom>
          <a:noFill/>
        </p:spPr>
        <p:txBody>
          <a:bodyPr wrap="square" rtlCol="0">
            <a:spAutoFit/>
          </a:bodyPr>
          <a:lstStyle/>
          <a:p>
            <a:r>
              <a:rPr lang="en-US" sz="5400" dirty="0" smtClean="0"/>
              <a:t>H</a:t>
            </a:r>
            <a:r>
              <a:rPr lang="en-US" sz="3600" dirty="0" smtClean="0"/>
              <a:t>ow is the Lord going to gather his people together?</a:t>
            </a:r>
            <a:endParaRPr lang="en-US" sz="3600" dirty="0"/>
          </a:p>
        </p:txBody>
      </p:sp>
      <p:pic>
        <p:nvPicPr>
          <p:cNvPr id="1028" name="Picture 4" descr="http://margavp.files.wordpress.com/2009/10/montage3.jpg"/>
          <p:cNvPicPr>
            <a:picLocks noChangeAspect="1" noChangeArrowheads="1"/>
          </p:cNvPicPr>
          <p:nvPr/>
        </p:nvPicPr>
        <p:blipFill>
          <a:blip r:embed="rId2" cstate="print"/>
          <a:srcRect/>
          <a:stretch>
            <a:fillRect/>
          </a:stretch>
        </p:blipFill>
        <p:spPr bwMode="auto">
          <a:xfrm>
            <a:off x="457200" y="514888"/>
            <a:ext cx="4346830" cy="4895311"/>
          </a:xfrm>
          <a:prstGeom prst="rect">
            <a:avLst/>
          </a:prstGeom>
          <a:noFill/>
        </p:spPr>
      </p:pic>
      <p:pic>
        <p:nvPicPr>
          <p:cNvPr id="1030" name="Picture 6" descr="http://midfield.files.wordpress.com/2009/05/philippine-idps-montage.jpg"/>
          <p:cNvPicPr>
            <a:picLocks noChangeAspect="1" noChangeArrowheads="1"/>
          </p:cNvPicPr>
          <p:nvPr/>
        </p:nvPicPr>
        <p:blipFill>
          <a:blip r:embed="rId3" cstate="print"/>
          <a:srcRect/>
          <a:stretch>
            <a:fillRect/>
          </a:stretch>
        </p:blipFill>
        <p:spPr bwMode="auto">
          <a:xfrm rot="10800000" flipV="1">
            <a:off x="457200" y="5387365"/>
            <a:ext cx="5562600" cy="135894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4572000" cy="3293209"/>
          </a:xfrm>
          <a:prstGeom prst="rect">
            <a:avLst/>
          </a:prstGeom>
        </p:spPr>
        <p:txBody>
          <a:bodyPr wrap="square">
            <a:spAutoFit/>
          </a:bodyPr>
          <a:lstStyle/>
          <a:p>
            <a:r>
              <a:rPr lang="en-US" sz="3600" dirty="0" smtClean="0"/>
              <a:t>I</a:t>
            </a:r>
            <a:r>
              <a:rPr lang="en-US" dirty="0" smtClean="0"/>
              <a:t> tell you, in that night there shall be two in one bed; the one shall be taken, and the other shall be left. Two shall be grinding together; the one shall be taken, and the other left.</a:t>
            </a:r>
          </a:p>
          <a:p>
            <a:endParaRPr lang="en-US" dirty="0" smtClean="0"/>
          </a:p>
          <a:p>
            <a:r>
              <a:rPr lang="en-US" sz="3600" dirty="0" smtClean="0"/>
              <a:t>T</a:t>
            </a:r>
            <a:r>
              <a:rPr lang="en-US" dirty="0" smtClean="0"/>
              <a:t>wo shall be in the field; the one shall be taken and the other left. 	</a:t>
            </a:r>
          </a:p>
          <a:p>
            <a:r>
              <a:rPr lang="en-US" sz="1400" dirty="0" smtClean="0"/>
              <a:t>			    </a:t>
            </a:r>
          </a:p>
          <a:p>
            <a:r>
              <a:rPr lang="en-US" sz="1400" dirty="0" smtClean="0"/>
              <a:t>			    [Luke 17:34-35] </a:t>
            </a:r>
            <a:endParaRPr lang="en-US" dirty="0"/>
          </a:p>
        </p:txBody>
      </p:sp>
      <p:pic>
        <p:nvPicPr>
          <p:cNvPr id="44036" name="Picture 4" descr="http://www.icarda.org/ICARDA_photogallery/Wheat/ICARDC6.jpg"/>
          <p:cNvPicPr>
            <a:picLocks noChangeAspect="1" noChangeArrowheads="1"/>
          </p:cNvPicPr>
          <p:nvPr/>
        </p:nvPicPr>
        <p:blipFill>
          <a:blip r:embed="rId2" cstate="print"/>
          <a:srcRect/>
          <a:stretch>
            <a:fillRect/>
          </a:stretch>
        </p:blipFill>
        <p:spPr bwMode="auto">
          <a:xfrm>
            <a:off x="228600" y="3581400"/>
            <a:ext cx="4495800" cy="3109595"/>
          </a:xfrm>
          <a:prstGeom prst="rect">
            <a:avLst/>
          </a:prstGeom>
          <a:noFill/>
          <a:ln w="28575">
            <a:solidFill>
              <a:schemeClr val="tx1"/>
            </a:solidFill>
          </a:ln>
        </p:spPr>
      </p:pic>
      <p:pic>
        <p:nvPicPr>
          <p:cNvPr id="44038" name="Picture 6" descr="http://dicksandy.org/Travel/Tanzania/MamaWilson/Photos/207%20Grinding%20corn.jpg"/>
          <p:cNvPicPr>
            <a:picLocks noChangeAspect="1" noChangeArrowheads="1"/>
          </p:cNvPicPr>
          <p:nvPr/>
        </p:nvPicPr>
        <p:blipFill>
          <a:blip r:embed="rId3" cstate="print"/>
          <a:srcRect/>
          <a:stretch>
            <a:fillRect/>
          </a:stretch>
        </p:blipFill>
        <p:spPr bwMode="auto">
          <a:xfrm>
            <a:off x="4952999" y="457200"/>
            <a:ext cx="4069825" cy="6116500"/>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gles.jpg"/>
          <p:cNvPicPr>
            <a:picLocks noChangeAspect="1"/>
          </p:cNvPicPr>
          <p:nvPr/>
        </p:nvPicPr>
        <p:blipFill>
          <a:blip r:embed="rId2" cstate="print">
            <a:lum bright="-48000"/>
          </a:blip>
          <a:stretch>
            <a:fillRect/>
          </a:stretch>
        </p:blipFill>
        <p:spPr>
          <a:xfrm>
            <a:off x="0" y="0"/>
            <a:ext cx="9200367" cy="6867698"/>
          </a:xfrm>
          <a:prstGeom prst="rect">
            <a:avLst/>
          </a:prstGeom>
          <a:solidFill>
            <a:schemeClr val="accent1">
              <a:alpha val="68000"/>
            </a:schemeClr>
          </a:solidFill>
          <a:effectLst>
            <a:outerShdw blurRad="50800" dist="50800" dir="5400000" algn="ctr" rotWithShape="0">
              <a:srgbClr val="000000">
                <a:alpha val="77000"/>
              </a:srgbClr>
            </a:outerShdw>
          </a:effectLst>
        </p:spPr>
      </p:pic>
      <p:sp>
        <p:nvSpPr>
          <p:cNvPr id="4" name="TextBox 3"/>
          <p:cNvSpPr txBox="1"/>
          <p:nvPr/>
        </p:nvSpPr>
        <p:spPr>
          <a:xfrm>
            <a:off x="685800" y="533400"/>
            <a:ext cx="7467600" cy="5909310"/>
          </a:xfrm>
          <a:prstGeom prst="rect">
            <a:avLst/>
          </a:prstGeom>
          <a:noFill/>
        </p:spPr>
        <p:txBody>
          <a:bodyPr wrap="square" rtlCol="0">
            <a:spAutoFit/>
          </a:bodyPr>
          <a:lstStyle/>
          <a:p>
            <a:r>
              <a:rPr lang="en-US" dirty="0" smtClean="0"/>
              <a:t>And they answered and said unto him, Where, Lord, shall they be taken.</a:t>
            </a:r>
          </a:p>
          <a:p>
            <a:endParaRPr lang="en-US" dirty="0" smtClean="0"/>
          </a:p>
          <a:p>
            <a:r>
              <a:rPr lang="en-US" dirty="0" smtClean="0"/>
              <a:t>And he said unto them, Wheresoever the body is gathered; or, in other words, whithersoever the saints are gathered, thither will the eagles be gathered together; or, thither will the remainder be gathered together.</a:t>
            </a:r>
          </a:p>
          <a:p>
            <a:endParaRPr lang="en-US" dirty="0" smtClean="0"/>
          </a:p>
          <a:p>
            <a:r>
              <a:rPr lang="en-US" dirty="0" smtClean="0"/>
              <a:t>This he spake, signifying the gathering of his saints; and of angels descending and gathering the remainder unto them; the one from the bed, the other from the grinding, and the other from the field, whithersoever he listeth.</a:t>
            </a:r>
          </a:p>
          <a:p>
            <a:endParaRPr lang="en-US" dirty="0" smtClean="0"/>
          </a:p>
          <a:p>
            <a:r>
              <a:rPr lang="en-US" dirty="0" smtClean="0"/>
              <a:t>For verily there shall be new heavens, and a new earth, wherein dwelleth righteousness.</a:t>
            </a:r>
          </a:p>
          <a:p>
            <a:endParaRPr lang="en-US" dirty="0" smtClean="0"/>
          </a:p>
          <a:p>
            <a:r>
              <a:rPr lang="en-US" dirty="0" smtClean="0"/>
              <a:t>And there shall be no unclean thing; for the earth becoming old, even as a garment, having waxed in corruption, wherefore it vanisheth away, and the footstool remaineth sanctified, cleansed from all sin. 				           </a:t>
            </a:r>
          </a:p>
          <a:p>
            <a:r>
              <a:rPr lang="en-US" dirty="0" smtClean="0"/>
              <a:t>					            [Luke 17:36-40]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029200" y="210026"/>
            <a:ext cx="4114800" cy="6647974"/>
          </a:xfrm>
          <a:prstGeom prst="rect">
            <a:avLst/>
          </a:prstGeom>
        </p:spPr>
        <p:txBody>
          <a:bodyPr wrap="square">
            <a:spAutoFit/>
          </a:bodyPr>
          <a:lstStyle/>
          <a:p>
            <a:r>
              <a:rPr lang="en-US" sz="2400" dirty="0" smtClean="0"/>
              <a:t>…</a:t>
            </a:r>
            <a:r>
              <a:rPr lang="en-US" sz="2800" b="1" u="sng" dirty="0" smtClean="0">
                <a:solidFill>
                  <a:schemeClr val="accent1"/>
                </a:solidFill>
              </a:rPr>
              <a:t>ye</a:t>
            </a:r>
            <a:r>
              <a:rPr lang="en-US" sz="2400" dirty="0" smtClean="0"/>
              <a:t> are called to bring to pass the </a:t>
            </a:r>
            <a:r>
              <a:rPr lang="en-US" sz="2400" dirty="0" smtClean="0">
                <a:solidFill>
                  <a:schemeClr val="accent1">
                    <a:lumMod val="60000"/>
                    <a:lumOff val="40000"/>
                  </a:schemeClr>
                </a:solidFill>
              </a:rPr>
              <a:t>gathering</a:t>
            </a:r>
            <a:r>
              <a:rPr lang="en-US" sz="2400" dirty="0" smtClean="0"/>
              <a:t> of mine elect, for mine elect hear my voice and harden not their hearts;</a:t>
            </a:r>
          </a:p>
          <a:p>
            <a:r>
              <a:rPr lang="en-US" sz="2400" dirty="0" smtClean="0"/>
              <a:t>wherefore the decree hath gone forth from the Father that they shall be </a:t>
            </a:r>
            <a:r>
              <a:rPr lang="en-US" sz="2400" dirty="0" smtClean="0">
                <a:solidFill>
                  <a:schemeClr val="accent1">
                    <a:lumMod val="60000"/>
                    <a:lumOff val="40000"/>
                  </a:schemeClr>
                </a:solidFill>
              </a:rPr>
              <a:t>gathered</a:t>
            </a:r>
            <a:r>
              <a:rPr lang="en-US" sz="2400" dirty="0" smtClean="0"/>
              <a:t> in unto one place, upon the face of this land, </a:t>
            </a:r>
            <a:r>
              <a:rPr lang="en-US" sz="2400" dirty="0" smtClean="0">
                <a:solidFill>
                  <a:schemeClr val="accent1"/>
                </a:solidFill>
              </a:rPr>
              <a:t>to prepare </a:t>
            </a:r>
            <a:r>
              <a:rPr lang="en-US" sz="2400" dirty="0" smtClean="0"/>
              <a:t>their hearts, and </a:t>
            </a:r>
            <a:r>
              <a:rPr lang="en-US" sz="2400" dirty="0" smtClean="0">
                <a:solidFill>
                  <a:schemeClr val="accent1"/>
                </a:solidFill>
              </a:rPr>
              <a:t>be prepared </a:t>
            </a:r>
            <a:r>
              <a:rPr lang="en-US" sz="2400" dirty="0" smtClean="0"/>
              <a:t>in all things, against the day when tribulation and desolation are sent forth upon the wicked;</a:t>
            </a:r>
          </a:p>
          <a:p>
            <a:r>
              <a:rPr lang="en-US" sz="2400" dirty="0" smtClean="0"/>
              <a:t> </a:t>
            </a:r>
          </a:p>
          <a:p>
            <a:r>
              <a:rPr lang="en-US" dirty="0" smtClean="0"/>
              <a:t>		      [Sec 28:2c-2d] </a:t>
            </a:r>
            <a:endParaRPr lang="en-US" dirty="0"/>
          </a:p>
        </p:txBody>
      </p:sp>
      <p:pic>
        <p:nvPicPr>
          <p:cNvPr id="15362" name="Picture 2" descr="http://theblackcordelias.files.wordpress.com/2008/11/fetus11.jpg"/>
          <p:cNvPicPr>
            <a:picLocks noChangeAspect="1" noChangeArrowheads="1"/>
          </p:cNvPicPr>
          <p:nvPr/>
        </p:nvPicPr>
        <p:blipFill>
          <a:blip r:embed="rId2" cstate="print"/>
          <a:srcRect/>
          <a:stretch>
            <a:fillRect/>
          </a:stretch>
        </p:blipFill>
        <p:spPr bwMode="auto">
          <a:xfrm>
            <a:off x="381000" y="1295400"/>
            <a:ext cx="4485809" cy="4495800"/>
          </a:xfrm>
          <a:prstGeom prst="rect">
            <a:avLst/>
          </a:prstGeom>
          <a:noFill/>
          <a:ln w="28575">
            <a:solidFill>
              <a:schemeClr val="tx1"/>
            </a:solidFill>
          </a:ln>
        </p:spPr>
      </p:pic>
      <p:sp>
        <p:nvSpPr>
          <p:cNvPr id="5" name="TextBox 4"/>
          <p:cNvSpPr txBox="1"/>
          <p:nvPr/>
        </p:nvSpPr>
        <p:spPr>
          <a:xfrm>
            <a:off x="838200" y="5181600"/>
            <a:ext cx="3962400" cy="369332"/>
          </a:xfrm>
          <a:prstGeom prst="rect">
            <a:avLst/>
          </a:prstGeom>
          <a:noFill/>
        </p:spPr>
        <p:txBody>
          <a:bodyPr wrap="square" rtlCol="0">
            <a:spAutoFit/>
          </a:bodyPr>
          <a:lstStyle/>
          <a:p>
            <a:r>
              <a:rPr lang="en-US" dirty="0" smtClean="0"/>
              <a:t>Lord, hear my voice!</a:t>
            </a:r>
            <a:endParaRPr lang="en-US" dirty="0"/>
          </a:p>
        </p:txBody>
      </p:sp>
      <p:sp>
        <p:nvSpPr>
          <p:cNvPr id="6" name="TextBox 5"/>
          <p:cNvSpPr txBox="1"/>
          <p:nvPr/>
        </p:nvSpPr>
        <p:spPr>
          <a:xfrm>
            <a:off x="1295400" y="381000"/>
            <a:ext cx="3048000" cy="369332"/>
          </a:xfrm>
          <a:prstGeom prst="rect">
            <a:avLst/>
          </a:prstGeom>
          <a:noFill/>
        </p:spPr>
        <p:txBody>
          <a:bodyPr wrap="square" rtlCol="0">
            <a:spAutoFit/>
          </a:bodyPr>
          <a:lstStyle/>
          <a:p>
            <a:r>
              <a:rPr lang="en-US" dirty="0" smtClean="0"/>
              <a:t>	August 1830</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419600" y="152400"/>
            <a:ext cx="4572000" cy="6740307"/>
          </a:xfrm>
          <a:prstGeom prst="rect">
            <a:avLst/>
          </a:prstGeom>
        </p:spPr>
        <p:txBody>
          <a:bodyPr>
            <a:spAutoFit/>
          </a:bodyPr>
          <a:lstStyle/>
          <a:p>
            <a:r>
              <a:rPr lang="en-US" sz="3600" dirty="0" smtClean="0"/>
              <a:t>S</a:t>
            </a:r>
            <a:r>
              <a:rPr lang="en-US" dirty="0" smtClean="0"/>
              <a:t>end forth the elders of my church unto the nations which are afar off; unto the islands of the sea; send forth unto foreign lands; call upon all nations; firstly, upon the Gentiles, and then upon the Jews.</a:t>
            </a:r>
          </a:p>
          <a:p>
            <a:endParaRPr lang="en-US" dirty="0" smtClean="0"/>
          </a:p>
          <a:p>
            <a:r>
              <a:rPr lang="en-US" sz="3600" dirty="0" smtClean="0"/>
              <a:t>A</a:t>
            </a:r>
            <a:r>
              <a:rPr lang="en-US" dirty="0" smtClean="0"/>
              <a:t>nd, behold, and lo, </a:t>
            </a:r>
            <a:r>
              <a:rPr lang="en-US" dirty="0" smtClean="0">
                <a:solidFill>
                  <a:schemeClr val="accent1">
                    <a:lumMod val="60000"/>
                    <a:lumOff val="40000"/>
                  </a:schemeClr>
                </a:solidFill>
              </a:rPr>
              <a:t>this shall be their cry</a:t>
            </a:r>
            <a:r>
              <a:rPr lang="en-US" dirty="0" smtClean="0"/>
              <a:t>, and the voice of the Lord unto all people:</a:t>
            </a:r>
          </a:p>
          <a:p>
            <a:endParaRPr lang="en-US" dirty="0" smtClean="0"/>
          </a:p>
          <a:p>
            <a:r>
              <a:rPr lang="en-US" sz="3600" dirty="0" smtClean="0">
                <a:solidFill>
                  <a:schemeClr val="accent1">
                    <a:lumMod val="60000"/>
                    <a:lumOff val="40000"/>
                  </a:schemeClr>
                </a:solidFill>
              </a:rPr>
              <a:t>G</a:t>
            </a:r>
            <a:r>
              <a:rPr lang="en-US" dirty="0" smtClean="0">
                <a:solidFill>
                  <a:schemeClr val="accent1">
                    <a:lumMod val="60000"/>
                    <a:lumOff val="40000"/>
                  </a:schemeClr>
                </a:solidFill>
              </a:rPr>
              <a:t>o ye forth unto the land of Zion</a:t>
            </a:r>
            <a:r>
              <a:rPr lang="en-US" dirty="0" smtClean="0"/>
              <a:t>, that the borders of my people may be enlarged, and that her stakes may be strengthened, and that Zion may go forth unto the regions round about; yea, let the cry go forth among all people: Awake and arise and go forth to meet the Bridegroom.</a:t>
            </a:r>
          </a:p>
          <a:p>
            <a:r>
              <a:rPr lang="en-US" dirty="0" smtClean="0"/>
              <a:t> </a:t>
            </a:r>
          </a:p>
          <a:p>
            <a:r>
              <a:rPr lang="en-US" dirty="0" smtClean="0"/>
              <a:t>		          [Sec 108:3a-3c] </a:t>
            </a:r>
            <a:endParaRPr lang="en-US" dirty="0"/>
          </a:p>
        </p:txBody>
      </p:sp>
      <p:pic>
        <p:nvPicPr>
          <p:cNvPr id="17413" name="Picture 5" descr="http://drjamesgalyon.files.wordpress.com/2009/03/missions.jpg"/>
          <p:cNvPicPr>
            <a:picLocks noChangeAspect="1" noChangeArrowheads="1"/>
          </p:cNvPicPr>
          <p:nvPr/>
        </p:nvPicPr>
        <p:blipFill>
          <a:blip r:embed="rId2" cstate="print"/>
          <a:srcRect/>
          <a:stretch>
            <a:fillRect/>
          </a:stretch>
        </p:blipFill>
        <p:spPr bwMode="auto">
          <a:xfrm>
            <a:off x="381000" y="838200"/>
            <a:ext cx="3810000" cy="5156200"/>
          </a:xfrm>
          <a:prstGeom prst="rect">
            <a:avLst/>
          </a:prstGeom>
          <a:noFill/>
          <a:ln w="28575">
            <a:solidFill>
              <a:schemeClr val="tx1"/>
            </a:solidFill>
          </a:ln>
        </p:spPr>
      </p:pic>
      <p:sp>
        <p:nvSpPr>
          <p:cNvPr id="5" name="TextBox 4"/>
          <p:cNvSpPr txBox="1"/>
          <p:nvPr/>
        </p:nvSpPr>
        <p:spPr>
          <a:xfrm>
            <a:off x="609600" y="228600"/>
            <a:ext cx="2819400" cy="369332"/>
          </a:xfrm>
          <a:prstGeom prst="rect">
            <a:avLst/>
          </a:prstGeom>
          <a:noFill/>
        </p:spPr>
        <p:txBody>
          <a:bodyPr wrap="square" rtlCol="0">
            <a:spAutoFit/>
          </a:bodyPr>
          <a:lstStyle/>
          <a:p>
            <a:pPr algn="ctr"/>
            <a:r>
              <a:rPr lang="en-US" dirty="0" smtClean="0"/>
              <a:t>November 1831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800" y="76200"/>
            <a:ext cx="4038600" cy="6463308"/>
          </a:xfrm>
          <a:prstGeom prst="rect">
            <a:avLst/>
          </a:prstGeom>
        </p:spPr>
        <p:txBody>
          <a:bodyPr wrap="square">
            <a:spAutoFit/>
          </a:bodyPr>
          <a:lstStyle/>
          <a:p>
            <a:r>
              <a:rPr lang="en-US" sz="3600" dirty="0" smtClean="0"/>
              <a:t>A</a:t>
            </a:r>
            <a:r>
              <a:rPr lang="en-US" dirty="0" smtClean="0"/>
              <a:t>nd also, as many of the house of Israel as shall come, that </a:t>
            </a:r>
            <a:r>
              <a:rPr lang="en-US" dirty="0" smtClean="0">
                <a:solidFill>
                  <a:schemeClr val="accent1"/>
                </a:solidFill>
              </a:rPr>
              <a:t>they may build a city</a:t>
            </a:r>
            <a:r>
              <a:rPr lang="en-US" dirty="0" smtClean="0"/>
              <a:t>, which shall be called the New Jerusalem;</a:t>
            </a:r>
          </a:p>
          <a:p>
            <a:endParaRPr lang="en-US" dirty="0" smtClean="0"/>
          </a:p>
          <a:p>
            <a:pPr lvl="1"/>
            <a:r>
              <a:rPr lang="en-US" sz="3600" dirty="0" smtClean="0"/>
              <a:t>A</a:t>
            </a:r>
            <a:r>
              <a:rPr lang="en-US" dirty="0" smtClean="0"/>
              <a:t>nd then shall they assist my people that they may be </a:t>
            </a:r>
            <a:r>
              <a:rPr lang="en-US" dirty="0" smtClean="0">
                <a:solidFill>
                  <a:schemeClr val="accent1"/>
                </a:solidFill>
              </a:rPr>
              <a:t>gathered</a:t>
            </a:r>
            <a:r>
              <a:rPr lang="en-US" dirty="0" smtClean="0"/>
              <a:t> in, who are scattered upon all the face of the land, in unto the New Jerusalem.</a:t>
            </a:r>
          </a:p>
          <a:p>
            <a:endParaRPr lang="en-US" dirty="0" smtClean="0"/>
          </a:p>
          <a:p>
            <a:r>
              <a:rPr lang="en-US" sz="3600" dirty="0" smtClean="0"/>
              <a:t>A</a:t>
            </a:r>
            <a:r>
              <a:rPr lang="en-US" dirty="0" smtClean="0"/>
              <a:t>nd then shall the power of heaven come down among them; and I also will be in the midst, and then shall the work of the Father commence, at that day even when this gospel shall be preached among the remnant of this people. 		      </a:t>
            </a:r>
          </a:p>
          <a:p>
            <a:r>
              <a:rPr lang="en-US" dirty="0" smtClean="0"/>
              <a:t>		[3 Nephi 10:2-4] </a:t>
            </a:r>
            <a:endParaRPr lang="en-US" dirty="0"/>
          </a:p>
        </p:txBody>
      </p:sp>
      <p:pic>
        <p:nvPicPr>
          <p:cNvPr id="17410" name="Picture 2" descr="http://whitewraithe.files.wordpress.com/2009/01/women-and-children1.jpg"/>
          <p:cNvPicPr>
            <a:picLocks noChangeAspect="1" noChangeArrowheads="1"/>
          </p:cNvPicPr>
          <p:nvPr/>
        </p:nvPicPr>
        <p:blipFill>
          <a:blip r:embed="rId2" cstate="print"/>
          <a:srcRect/>
          <a:stretch>
            <a:fillRect/>
          </a:stretch>
        </p:blipFill>
        <p:spPr bwMode="auto">
          <a:xfrm>
            <a:off x="533400" y="4163268"/>
            <a:ext cx="3752937" cy="2694732"/>
          </a:xfrm>
          <a:prstGeom prst="rect">
            <a:avLst/>
          </a:prstGeom>
          <a:noFill/>
          <a:ln w="28575">
            <a:solidFill>
              <a:schemeClr val="tx1"/>
            </a:solidFill>
          </a:ln>
        </p:spPr>
      </p:pic>
      <p:pic>
        <p:nvPicPr>
          <p:cNvPr id="17412" name="Picture 4" descr="http://holyhighwayministries.com/db2/00109/holyhighwayministries.com/_uimages/israel.jpg"/>
          <p:cNvPicPr>
            <a:picLocks noChangeAspect="1" noChangeArrowheads="1"/>
          </p:cNvPicPr>
          <p:nvPr/>
        </p:nvPicPr>
        <p:blipFill>
          <a:blip r:embed="rId3" cstate="print"/>
          <a:srcRect/>
          <a:stretch>
            <a:fillRect/>
          </a:stretch>
        </p:blipFill>
        <p:spPr bwMode="auto">
          <a:xfrm>
            <a:off x="228600" y="76199"/>
            <a:ext cx="4267200" cy="3962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181600"/>
            <a:ext cx="8305800" cy="1477328"/>
          </a:xfrm>
          <a:prstGeom prst="rect">
            <a:avLst/>
          </a:prstGeom>
        </p:spPr>
        <p:txBody>
          <a:bodyPr wrap="square">
            <a:spAutoFit/>
          </a:bodyPr>
          <a:lstStyle/>
          <a:p>
            <a:r>
              <a:rPr lang="en-US" dirty="0" smtClean="0"/>
              <a:t>…and inasmuch as ye shall find them that will receive you, </a:t>
            </a:r>
            <a:r>
              <a:rPr lang="en-US" dirty="0" smtClean="0">
                <a:solidFill>
                  <a:schemeClr val="accent1"/>
                </a:solidFill>
              </a:rPr>
              <a:t>ye shall build up my church </a:t>
            </a:r>
            <a:r>
              <a:rPr lang="en-US" dirty="0" smtClean="0"/>
              <a:t>in every region, until the time shall come when it shall be revealed unto you from on high, when the city of the New Jerusalem shall be prepared, that ye may </a:t>
            </a:r>
            <a:r>
              <a:rPr lang="en-US" b="1" dirty="0" smtClean="0">
                <a:solidFill>
                  <a:schemeClr val="accent1">
                    <a:lumMod val="60000"/>
                    <a:lumOff val="40000"/>
                  </a:schemeClr>
                </a:solidFill>
              </a:rPr>
              <a:t>be gathered in one</a:t>
            </a:r>
            <a:r>
              <a:rPr lang="en-US" dirty="0" smtClean="0"/>
              <a:t>, that ye may be my people, and I will be your God. 				        </a:t>
            </a:r>
            <a:r>
              <a:rPr lang="en-US" sz="1600" dirty="0" smtClean="0"/>
              <a:t>[Sec 42:3b]</a:t>
            </a:r>
            <a:endParaRPr lang="en-US" dirty="0"/>
          </a:p>
        </p:txBody>
      </p:sp>
      <p:pic>
        <p:nvPicPr>
          <p:cNvPr id="16386" name="Picture 2" descr="http://www.seekhim.org/wp-content/uploads/2008/08/body-of-christ.jpg"/>
          <p:cNvPicPr>
            <a:picLocks noChangeAspect="1" noChangeArrowheads="1"/>
          </p:cNvPicPr>
          <p:nvPr/>
        </p:nvPicPr>
        <p:blipFill>
          <a:blip r:embed="rId2" cstate="print"/>
          <a:srcRect/>
          <a:stretch>
            <a:fillRect/>
          </a:stretch>
        </p:blipFill>
        <p:spPr bwMode="auto">
          <a:xfrm>
            <a:off x="1905000" y="274562"/>
            <a:ext cx="4800600" cy="460223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762000"/>
            <a:ext cx="2590800" cy="5262979"/>
          </a:xfrm>
          <a:prstGeom prst="rect">
            <a:avLst/>
          </a:prstGeom>
        </p:spPr>
        <p:txBody>
          <a:bodyPr wrap="square">
            <a:spAutoFit/>
          </a:bodyPr>
          <a:lstStyle/>
          <a:p>
            <a:r>
              <a:rPr lang="en-US" sz="6000" dirty="0" smtClean="0"/>
              <a:t>y</a:t>
            </a:r>
            <a:r>
              <a:rPr lang="en-US" sz="2400" dirty="0" smtClean="0"/>
              <a:t>ea, blessed are they whose feet stand upon the land of Zion, who have obeyed my gospel, for they shall receive for their reward the good things of the earth; </a:t>
            </a:r>
          </a:p>
          <a:p>
            <a:r>
              <a:rPr lang="en-US" dirty="0" smtClean="0"/>
              <a:t>	   </a:t>
            </a:r>
          </a:p>
          <a:p>
            <a:r>
              <a:rPr lang="en-US" dirty="0" smtClean="0"/>
              <a:t>	   [Sec 59:1b] </a:t>
            </a:r>
            <a:endParaRPr lang="en-US" dirty="0"/>
          </a:p>
        </p:txBody>
      </p:sp>
      <p:pic>
        <p:nvPicPr>
          <p:cNvPr id="3" name="Picture 2" descr="uplifted hands.png"/>
          <p:cNvPicPr>
            <a:picLocks noChangeAspect="1"/>
          </p:cNvPicPr>
          <p:nvPr/>
        </p:nvPicPr>
        <p:blipFill>
          <a:blip r:embed="rId2" cstate="print"/>
          <a:stretch>
            <a:fillRect/>
          </a:stretch>
        </p:blipFill>
        <p:spPr>
          <a:xfrm>
            <a:off x="533400" y="685800"/>
            <a:ext cx="5029200" cy="5631498"/>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1200" y="457200"/>
            <a:ext cx="2895600" cy="6186309"/>
          </a:xfrm>
          <a:prstGeom prst="rect">
            <a:avLst/>
          </a:prstGeom>
        </p:spPr>
        <p:txBody>
          <a:bodyPr wrap="square">
            <a:spAutoFit/>
          </a:bodyPr>
          <a:lstStyle/>
          <a:p>
            <a:r>
              <a:rPr lang="en-US" sz="3600" dirty="0" smtClean="0"/>
              <a:t>W</a:t>
            </a:r>
            <a:r>
              <a:rPr lang="en-US" dirty="0" smtClean="0"/>
              <a:t>herefore, the days will come that no flesh shall be safe upon the waters, and it shall be said in days to come, that none is able to go up to the land of Zion, upon the waters, but he that is upright in heart.</a:t>
            </a:r>
          </a:p>
          <a:p>
            <a:endParaRPr lang="en-US" dirty="0" smtClean="0"/>
          </a:p>
          <a:p>
            <a:r>
              <a:rPr lang="en-US" sz="3600" dirty="0" smtClean="0"/>
              <a:t>A</a:t>
            </a:r>
            <a:r>
              <a:rPr lang="en-US" dirty="0" smtClean="0"/>
              <a:t>nd, as I, the Lord, in the beginning cursed the land, even so in the last days have I blessed it, in its time, for the use of my Saints, that they may partake the fatness thereof. </a:t>
            </a:r>
          </a:p>
          <a:p>
            <a:r>
              <a:rPr lang="en-US" dirty="0" smtClean="0"/>
              <a:t>	 </a:t>
            </a:r>
          </a:p>
          <a:p>
            <a:r>
              <a:rPr lang="en-US" dirty="0" smtClean="0"/>
              <a:t>	    </a:t>
            </a:r>
            <a:r>
              <a:rPr lang="en-US" sz="1600" dirty="0" smtClean="0"/>
              <a:t>[Sec 61:3b-3c] </a:t>
            </a:r>
            <a:endParaRPr lang="en-US" dirty="0"/>
          </a:p>
        </p:txBody>
      </p:sp>
      <p:pic>
        <p:nvPicPr>
          <p:cNvPr id="13314" name="Picture 2" descr="http://im.in.com/media/download/wallpapers/2009/Apr/sea_pictures_420x315.jpg"/>
          <p:cNvPicPr>
            <a:picLocks noChangeAspect="1" noChangeArrowheads="1"/>
          </p:cNvPicPr>
          <p:nvPr/>
        </p:nvPicPr>
        <p:blipFill>
          <a:blip r:embed="rId2" cstate="print"/>
          <a:srcRect/>
          <a:stretch>
            <a:fillRect/>
          </a:stretch>
        </p:blipFill>
        <p:spPr bwMode="auto">
          <a:xfrm>
            <a:off x="304800" y="381000"/>
            <a:ext cx="4368800" cy="3276600"/>
          </a:xfrm>
          <a:prstGeom prst="rect">
            <a:avLst/>
          </a:prstGeom>
          <a:noFill/>
          <a:ln w="28575">
            <a:solidFill>
              <a:schemeClr val="tx1"/>
            </a:solidFill>
          </a:ln>
        </p:spPr>
      </p:pic>
      <p:pic>
        <p:nvPicPr>
          <p:cNvPr id="13316" name="Picture 4" descr="http://emilygracewriting.files.wordpress.com/2009/10/grain-field.jpg"/>
          <p:cNvPicPr>
            <a:picLocks noChangeAspect="1" noChangeArrowheads="1"/>
          </p:cNvPicPr>
          <p:nvPr/>
        </p:nvPicPr>
        <p:blipFill>
          <a:blip r:embed="rId3" cstate="print"/>
          <a:srcRect/>
          <a:stretch>
            <a:fillRect/>
          </a:stretch>
        </p:blipFill>
        <p:spPr bwMode="auto">
          <a:xfrm>
            <a:off x="1143000" y="3352800"/>
            <a:ext cx="4165600" cy="3124200"/>
          </a:xfrm>
          <a:prstGeom prst="rect">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9800" y="228600"/>
            <a:ext cx="2971800" cy="4247317"/>
          </a:xfrm>
          <a:prstGeom prst="rect">
            <a:avLst/>
          </a:prstGeom>
        </p:spPr>
        <p:txBody>
          <a:bodyPr wrap="square">
            <a:spAutoFit/>
          </a:bodyPr>
          <a:lstStyle/>
          <a:p>
            <a:r>
              <a:rPr lang="en-US" dirty="0" smtClean="0"/>
              <a:t>And I looked and beheld a man among the Gentiles, who was separated from the seed of my brethren by the many waters; and I beheld the Spirit of God, that it came down and wrought upon the man; and he went forth upon the many waters, even unto the seed of my brethren, who were in the promised land. </a:t>
            </a:r>
          </a:p>
          <a:p>
            <a:r>
              <a:rPr lang="en-US" dirty="0" smtClean="0"/>
              <a:t>	       </a:t>
            </a:r>
            <a:r>
              <a:rPr lang="en-US" sz="1400" dirty="0" smtClean="0"/>
              <a:t>[1 Nephi 3:147] </a:t>
            </a:r>
            <a:endParaRPr lang="en-US" dirty="0"/>
          </a:p>
        </p:txBody>
      </p:sp>
      <p:pic>
        <p:nvPicPr>
          <p:cNvPr id="47106" name="Picture 2" descr="http://frontpagemag.com/wp-content/uploads/2009/10/christopher_columbus8.jpg"/>
          <p:cNvPicPr>
            <a:picLocks noChangeAspect="1" noChangeArrowheads="1"/>
          </p:cNvPicPr>
          <p:nvPr/>
        </p:nvPicPr>
        <p:blipFill>
          <a:blip r:embed="rId2" cstate="print"/>
          <a:srcRect/>
          <a:stretch>
            <a:fillRect/>
          </a:stretch>
        </p:blipFill>
        <p:spPr bwMode="auto">
          <a:xfrm>
            <a:off x="304800" y="228600"/>
            <a:ext cx="5623611" cy="3962400"/>
          </a:xfrm>
          <a:prstGeom prst="rect">
            <a:avLst/>
          </a:prstGeom>
          <a:noFill/>
          <a:ln w="28575">
            <a:solidFill>
              <a:schemeClr val="tx1"/>
            </a:solidFill>
          </a:ln>
        </p:spPr>
      </p:pic>
      <p:sp>
        <p:nvSpPr>
          <p:cNvPr id="6" name="TextBox 5"/>
          <p:cNvSpPr txBox="1"/>
          <p:nvPr/>
        </p:nvSpPr>
        <p:spPr>
          <a:xfrm>
            <a:off x="152400" y="4419600"/>
            <a:ext cx="8839200" cy="2308324"/>
          </a:xfrm>
          <a:prstGeom prst="rect">
            <a:avLst/>
          </a:prstGeom>
          <a:noFill/>
          <a:ln>
            <a:solidFill>
              <a:schemeClr val="tx2">
                <a:lumMod val="90000"/>
              </a:schemeClr>
            </a:solidFill>
          </a:ln>
        </p:spPr>
        <p:txBody>
          <a:bodyPr wrap="square" rtlCol="0">
            <a:spAutoFit/>
          </a:bodyPr>
          <a:lstStyle/>
          <a:p>
            <a:r>
              <a:rPr lang="en-US" dirty="0" smtClean="0"/>
              <a:t>... our Lord opened to my understanding (I could sense his hand upon me), so that it became clear to me that it was feasible to navigate from here to the Indies; and he unlocked within me the determination to execute the idea.... Who doubts that this illumination was from the Holy Spirit? I attest that he [the Spirit], with marvelous rays of light, consoled me through the holy and sacred Scriptures.... encouraging me to proceed, and, continually, without ceasing for a moment, they inflame me with a sense of great urgency. 		   </a:t>
            </a:r>
            <a:r>
              <a:rPr lang="en-US" sz="1400" dirty="0" smtClean="0"/>
              <a:t>(Kay Brigham – Christopher Columbus-His Life and discovery…1991:179)</a:t>
            </a:r>
            <a:endParaRPr lang="en-US" dirty="0"/>
          </a:p>
        </p:txBody>
      </p:sp>
      <p:sp>
        <p:nvSpPr>
          <p:cNvPr id="7" name="TextBox 6"/>
          <p:cNvSpPr txBox="1"/>
          <p:nvPr/>
        </p:nvSpPr>
        <p:spPr>
          <a:xfrm>
            <a:off x="457200" y="3810000"/>
            <a:ext cx="3048000" cy="369332"/>
          </a:xfrm>
          <a:prstGeom prst="rect">
            <a:avLst/>
          </a:prstGeom>
          <a:noFill/>
        </p:spPr>
        <p:txBody>
          <a:bodyPr wrap="square" rtlCol="0">
            <a:spAutoFit/>
          </a:bodyPr>
          <a:lstStyle/>
          <a:p>
            <a:r>
              <a:rPr lang="en-US" dirty="0" smtClean="0"/>
              <a:t>Christopher Columbus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304800"/>
            <a:ext cx="4114800" cy="6186309"/>
          </a:xfrm>
          <a:prstGeom prst="rect">
            <a:avLst/>
          </a:prstGeom>
        </p:spPr>
        <p:txBody>
          <a:bodyPr wrap="square">
            <a:spAutoFit/>
          </a:bodyPr>
          <a:lstStyle/>
          <a:p>
            <a:r>
              <a:rPr lang="en-US" dirty="0" smtClean="0"/>
              <a:t>…and with one heart and with one mind, gather up your riches that ye may purchase an inheritance which shall hereafter be appointed unto you, and it shall be called the New Jerusalem, a land of peace, a city of refuge, a place of safety for the saints of the most high God;</a:t>
            </a:r>
          </a:p>
          <a:p>
            <a:endParaRPr lang="en-US" dirty="0" smtClean="0"/>
          </a:p>
          <a:p>
            <a:r>
              <a:rPr lang="en-US" dirty="0" smtClean="0"/>
              <a:t>and the glory of the Lord shall be there, and the terror of the Lord also shall be there, insomuch that the wicked will not come unto it; and it shall be called Zion.</a:t>
            </a:r>
          </a:p>
          <a:p>
            <a:endParaRPr lang="en-US" dirty="0" smtClean="0"/>
          </a:p>
          <a:p>
            <a:r>
              <a:rPr lang="en-US" dirty="0" smtClean="0"/>
              <a:t>And it shall come to pass, among the wicked, that every man that will not take his sword against his neighbor, must needs flee unto Zion for safety. </a:t>
            </a:r>
          </a:p>
          <a:p>
            <a:endParaRPr lang="en-US" dirty="0" smtClean="0"/>
          </a:p>
          <a:p>
            <a:r>
              <a:rPr lang="en-US" dirty="0" smtClean="0"/>
              <a:t>		    </a:t>
            </a:r>
            <a:r>
              <a:rPr lang="en-US" sz="1600" dirty="0" smtClean="0"/>
              <a:t>[Sec 45:12c-13a] </a:t>
            </a:r>
            <a:endParaRPr lang="en-US" dirty="0"/>
          </a:p>
        </p:txBody>
      </p:sp>
      <p:pic>
        <p:nvPicPr>
          <p:cNvPr id="12292" name="Picture 4" descr="http://newsimg.bbc.co.uk/media/images/42962000/jpg/_42962265_frontcolumn_afp416.jpg"/>
          <p:cNvPicPr>
            <a:picLocks noChangeAspect="1" noChangeArrowheads="1"/>
          </p:cNvPicPr>
          <p:nvPr/>
        </p:nvPicPr>
        <p:blipFill>
          <a:blip r:embed="rId2" cstate="print"/>
          <a:srcRect/>
          <a:stretch>
            <a:fillRect/>
          </a:stretch>
        </p:blipFill>
        <p:spPr bwMode="auto">
          <a:xfrm>
            <a:off x="304800" y="3657600"/>
            <a:ext cx="3962400" cy="2857500"/>
          </a:xfrm>
          <a:prstGeom prst="rect">
            <a:avLst/>
          </a:prstGeom>
          <a:noFill/>
          <a:ln w="28575">
            <a:solidFill>
              <a:schemeClr val="tx1"/>
            </a:solidFill>
          </a:ln>
        </p:spPr>
      </p:pic>
      <p:pic>
        <p:nvPicPr>
          <p:cNvPr id="12296" name="Picture 8" descr="http://mudpreacher.files.wordpress.com/2009/04/inheritance-promised.jpg"/>
          <p:cNvPicPr>
            <a:picLocks noChangeAspect="1" noChangeArrowheads="1"/>
          </p:cNvPicPr>
          <p:nvPr/>
        </p:nvPicPr>
        <p:blipFill>
          <a:blip r:embed="rId3" cstate="print"/>
          <a:srcRect/>
          <a:stretch>
            <a:fillRect/>
          </a:stretch>
        </p:blipFill>
        <p:spPr bwMode="auto">
          <a:xfrm>
            <a:off x="228600" y="381000"/>
            <a:ext cx="4203700" cy="2522220"/>
          </a:xfrm>
          <a:prstGeom prst="rect">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10200" y="457200"/>
            <a:ext cx="3505200" cy="6186309"/>
          </a:xfrm>
          <a:prstGeom prst="rect">
            <a:avLst/>
          </a:prstGeom>
        </p:spPr>
        <p:txBody>
          <a:bodyPr wrap="square">
            <a:spAutoFit/>
          </a:bodyPr>
          <a:lstStyle/>
          <a:p>
            <a:r>
              <a:rPr lang="en-US" sz="3600" dirty="0" smtClean="0"/>
              <a:t>And blessed are they who shall seek to bring forth my Zion at that day, for they shall have the gift and the power of the Holy Ghost; </a:t>
            </a:r>
          </a:p>
          <a:p>
            <a:endParaRPr lang="en-US" dirty="0" smtClean="0"/>
          </a:p>
          <a:p>
            <a:r>
              <a:rPr lang="en-US" dirty="0" smtClean="0"/>
              <a:t>	        [1 Nephi 3:187] </a:t>
            </a:r>
            <a:endParaRPr lang="en-US" dirty="0"/>
          </a:p>
        </p:txBody>
      </p:sp>
      <p:pic>
        <p:nvPicPr>
          <p:cNvPr id="11266" name="Picture 2" descr="http://i72.photobucket.com/albums/i173/roseM_photos/sacred/gift1.jpg"/>
          <p:cNvPicPr>
            <a:picLocks noChangeAspect="1" noChangeArrowheads="1"/>
          </p:cNvPicPr>
          <p:nvPr/>
        </p:nvPicPr>
        <p:blipFill>
          <a:blip r:embed="rId2" cstate="print"/>
          <a:srcRect/>
          <a:stretch>
            <a:fillRect/>
          </a:stretch>
        </p:blipFill>
        <p:spPr bwMode="auto">
          <a:xfrm>
            <a:off x="228600" y="228600"/>
            <a:ext cx="5042926" cy="6324600"/>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0" y="533400"/>
            <a:ext cx="3581400" cy="6001643"/>
          </a:xfrm>
          <a:prstGeom prst="rect">
            <a:avLst/>
          </a:prstGeom>
        </p:spPr>
        <p:txBody>
          <a:bodyPr wrap="square">
            <a:spAutoFit/>
          </a:bodyPr>
          <a:lstStyle/>
          <a:p>
            <a:pPr algn="ctr"/>
            <a:r>
              <a:rPr lang="en-US" sz="6000" dirty="0" smtClean="0"/>
              <a:t>B</a:t>
            </a:r>
            <a:r>
              <a:rPr lang="en-US" sz="3600" dirty="0" smtClean="0"/>
              <a:t>ut behold, Zion hath said, The Lord hath forsaken me, and my Lord hath forgotten me; but he will shew that he hath not. </a:t>
            </a:r>
          </a:p>
          <a:p>
            <a:pPr algn="ctr"/>
            <a:r>
              <a:rPr lang="en-US" dirty="0" smtClean="0"/>
              <a:t>	 </a:t>
            </a:r>
          </a:p>
          <a:p>
            <a:pPr algn="ctr"/>
            <a:r>
              <a:rPr lang="en-US" dirty="0" smtClean="0"/>
              <a:t>	           [1 Nephi 6:44] </a:t>
            </a:r>
            <a:endParaRPr lang="en-US" dirty="0"/>
          </a:p>
        </p:txBody>
      </p:sp>
      <p:pic>
        <p:nvPicPr>
          <p:cNvPr id="10242" name="Picture 2" descr="http://afeatheradrift.files.wordpress.com/2009/04/forsaken.jpg"/>
          <p:cNvPicPr>
            <a:picLocks noChangeAspect="1" noChangeArrowheads="1"/>
          </p:cNvPicPr>
          <p:nvPr/>
        </p:nvPicPr>
        <p:blipFill>
          <a:blip r:embed="rId2" cstate="print"/>
          <a:srcRect/>
          <a:stretch>
            <a:fillRect/>
          </a:stretch>
        </p:blipFill>
        <p:spPr bwMode="auto">
          <a:xfrm>
            <a:off x="0" y="0"/>
            <a:ext cx="536448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hisfragiletent.files.wordpress.com/2008/12/hell-lake-of-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5105400" y="457200"/>
            <a:ext cx="3733800" cy="3139321"/>
          </a:xfrm>
          <a:prstGeom prst="rect">
            <a:avLst/>
          </a:prstGeom>
        </p:spPr>
        <p:txBody>
          <a:bodyPr wrap="square">
            <a:spAutoFit/>
          </a:bodyPr>
          <a:lstStyle/>
          <a:p>
            <a:r>
              <a:rPr lang="en-US" sz="6000" dirty="0" smtClean="0"/>
              <a:t>A</a:t>
            </a:r>
            <a:r>
              <a:rPr lang="en-US" sz="4000" dirty="0" smtClean="0"/>
              <a:t>nd all that fight against Zion, shall be destroyed.</a:t>
            </a:r>
          </a:p>
          <a:p>
            <a:r>
              <a:rPr lang="en-US" dirty="0" smtClean="0"/>
              <a:t> 		 [1 Nephi 7:30]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0" y="685800"/>
            <a:ext cx="4419600" cy="5570756"/>
          </a:xfrm>
          <a:prstGeom prst="rect">
            <a:avLst/>
          </a:prstGeom>
        </p:spPr>
        <p:txBody>
          <a:bodyPr wrap="square">
            <a:spAutoFit/>
          </a:bodyPr>
          <a:lstStyle/>
          <a:p>
            <a:r>
              <a:rPr lang="en-US" sz="4000" dirty="0" smtClean="0"/>
              <a:t>H</a:t>
            </a:r>
            <a:r>
              <a:rPr lang="en-US" sz="2800" dirty="0" smtClean="0"/>
              <a:t>e commandeth that there shall be no priestcrafts; for, behold, priestcrafts are that men preach and set themselves up for a light unto the world, that they may get gain, and praise of the world; but they seek not the welfare of Zion.</a:t>
            </a:r>
          </a:p>
          <a:p>
            <a:r>
              <a:rPr lang="en-US" dirty="0" smtClean="0"/>
              <a:t> 		           </a:t>
            </a:r>
          </a:p>
          <a:p>
            <a:r>
              <a:rPr lang="en-US" dirty="0" smtClean="0"/>
              <a:t>		     [2 Nephi 11:106] </a:t>
            </a:r>
            <a:endParaRPr lang="en-US" dirty="0"/>
          </a:p>
        </p:txBody>
      </p:sp>
      <p:pic>
        <p:nvPicPr>
          <p:cNvPr id="7170" name="Picture 2" descr="http://jsethanderson.com/wp-content/uploads/2009/10/Korihor.jpg"/>
          <p:cNvPicPr>
            <a:picLocks noChangeAspect="1" noChangeArrowheads="1"/>
          </p:cNvPicPr>
          <p:nvPr/>
        </p:nvPicPr>
        <p:blipFill>
          <a:blip r:embed="rId2" cstate="print"/>
          <a:srcRect/>
          <a:stretch>
            <a:fillRect/>
          </a:stretch>
        </p:blipFill>
        <p:spPr bwMode="auto">
          <a:xfrm>
            <a:off x="381000" y="609600"/>
            <a:ext cx="2438400" cy="2812250"/>
          </a:xfrm>
          <a:prstGeom prst="rect">
            <a:avLst/>
          </a:prstGeom>
          <a:noFill/>
          <a:ln w="28575">
            <a:solidFill>
              <a:schemeClr val="tx1"/>
            </a:solidFill>
          </a:ln>
        </p:spPr>
      </p:pic>
      <p:pic>
        <p:nvPicPr>
          <p:cNvPr id="8194" name="Picture 2" descr="http://1.bp.blogspot.com/_bcfhG48QLBk/S7G4gm9ThjI/AAAAAAAAABI/t8QvcwfjX8I/s1600/Greedy-Man.jpg"/>
          <p:cNvPicPr>
            <a:picLocks noChangeAspect="1" noChangeArrowheads="1"/>
          </p:cNvPicPr>
          <p:nvPr/>
        </p:nvPicPr>
        <p:blipFill>
          <a:blip r:embed="rId3" cstate="print"/>
          <a:srcRect/>
          <a:stretch>
            <a:fillRect/>
          </a:stretch>
        </p:blipFill>
        <p:spPr bwMode="auto">
          <a:xfrm>
            <a:off x="1295400" y="3810000"/>
            <a:ext cx="2743200" cy="2261570"/>
          </a:xfrm>
          <a:prstGeom prst="rect">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1200" y="228600"/>
            <a:ext cx="3124200" cy="6247864"/>
          </a:xfrm>
          <a:prstGeom prst="rect">
            <a:avLst/>
          </a:prstGeom>
        </p:spPr>
        <p:txBody>
          <a:bodyPr wrap="square">
            <a:spAutoFit/>
          </a:bodyPr>
          <a:lstStyle/>
          <a:p>
            <a:r>
              <a:rPr lang="en-US" sz="4000" dirty="0" smtClean="0"/>
              <a:t>A</a:t>
            </a:r>
            <a:r>
              <a:rPr lang="en-US" sz="2400" dirty="0" smtClean="0"/>
              <a:t>nd others will he pacify, and lull them away into carnal security, that they will say, All is well in Zion; yea, Zion prospereth, all is well;</a:t>
            </a:r>
          </a:p>
          <a:p>
            <a:endParaRPr lang="en-US" sz="2400" dirty="0" smtClean="0"/>
          </a:p>
          <a:p>
            <a:r>
              <a:rPr lang="en-US" sz="3600" dirty="0" smtClean="0"/>
              <a:t>A</a:t>
            </a:r>
            <a:r>
              <a:rPr lang="en-US" sz="2400" dirty="0" smtClean="0"/>
              <a:t>nd thus the devil cheateth their souls, and leadeth them away carefully down to hell. </a:t>
            </a:r>
          </a:p>
          <a:p>
            <a:r>
              <a:rPr lang="en-US" dirty="0" smtClean="0"/>
              <a:t>          </a:t>
            </a:r>
          </a:p>
          <a:p>
            <a:r>
              <a:rPr lang="en-US" dirty="0" smtClean="0"/>
              <a:t>          [2 Nephi 12:25-26] </a:t>
            </a:r>
            <a:endParaRPr lang="en-US" dirty="0"/>
          </a:p>
        </p:txBody>
      </p:sp>
      <p:pic>
        <p:nvPicPr>
          <p:cNvPr id="7" name="Picture 6" descr="seven-deadly-sins-vanity.jpg"/>
          <p:cNvPicPr>
            <a:picLocks noChangeAspect="1"/>
          </p:cNvPicPr>
          <p:nvPr/>
        </p:nvPicPr>
        <p:blipFill>
          <a:blip r:embed="rId2" cstate="print"/>
          <a:stretch>
            <a:fillRect/>
          </a:stretch>
        </p:blipFill>
        <p:spPr>
          <a:xfrm>
            <a:off x="304800" y="152400"/>
            <a:ext cx="1386993" cy="1981199"/>
          </a:xfrm>
          <a:prstGeom prst="rect">
            <a:avLst/>
          </a:prstGeom>
        </p:spPr>
      </p:pic>
      <p:pic>
        <p:nvPicPr>
          <p:cNvPr id="9" name="Picture 8" descr="seven-deadly-sins-envy.jpg"/>
          <p:cNvPicPr>
            <a:picLocks noChangeAspect="1"/>
          </p:cNvPicPr>
          <p:nvPr/>
        </p:nvPicPr>
        <p:blipFill>
          <a:blip r:embed="rId3" cstate="print"/>
          <a:stretch>
            <a:fillRect/>
          </a:stretch>
        </p:blipFill>
        <p:spPr>
          <a:xfrm>
            <a:off x="1943641" y="152400"/>
            <a:ext cx="1492934" cy="1981200"/>
          </a:xfrm>
          <a:prstGeom prst="rect">
            <a:avLst/>
          </a:prstGeom>
        </p:spPr>
      </p:pic>
      <p:pic>
        <p:nvPicPr>
          <p:cNvPr id="10" name="Picture 9" descr="The_Seven_Deadly_Sins__WRATH_by_blackeri.jpg"/>
          <p:cNvPicPr>
            <a:picLocks noChangeAspect="1"/>
          </p:cNvPicPr>
          <p:nvPr/>
        </p:nvPicPr>
        <p:blipFill>
          <a:blip r:embed="rId4" cstate="print"/>
          <a:stretch>
            <a:fillRect/>
          </a:stretch>
        </p:blipFill>
        <p:spPr>
          <a:xfrm>
            <a:off x="1143000" y="2209800"/>
            <a:ext cx="1422400" cy="2133600"/>
          </a:xfrm>
          <a:prstGeom prst="rect">
            <a:avLst/>
          </a:prstGeom>
        </p:spPr>
      </p:pic>
      <p:pic>
        <p:nvPicPr>
          <p:cNvPr id="11" name="Picture 10" descr="The_Seven_Deadly_Sins__SLOTH_by_blackeri.jpg"/>
          <p:cNvPicPr>
            <a:picLocks noChangeAspect="1"/>
          </p:cNvPicPr>
          <p:nvPr/>
        </p:nvPicPr>
        <p:blipFill>
          <a:blip r:embed="rId5" cstate="print"/>
          <a:stretch>
            <a:fillRect/>
          </a:stretch>
        </p:blipFill>
        <p:spPr>
          <a:xfrm>
            <a:off x="3683000" y="152400"/>
            <a:ext cx="1320800" cy="1981200"/>
          </a:xfrm>
          <a:prstGeom prst="rect">
            <a:avLst/>
          </a:prstGeom>
        </p:spPr>
      </p:pic>
      <p:pic>
        <p:nvPicPr>
          <p:cNvPr id="12" name="Picture 11" descr="The_Seven_Deadly_Sins_GLUTTONY_by_blackeri.jpg"/>
          <p:cNvPicPr>
            <a:picLocks noChangeAspect="1"/>
          </p:cNvPicPr>
          <p:nvPr/>
        </p:nvPicPr>
        <p:blipFill>
          <a:blip r:embed="rId6" cstate="print"/>
          <a:stretch>
            <a:fillRect/>
          </a:stretch>
        </p:blipFill>
        <p:spPr>
          <a:xfrm>
            <a:off x="2971800" y="2209800"/>
            <a:ext cx="1447800" cy="2171700"/>
          </a:xfrm>
          <a:prstGeom prst="rect">
            <a:avLst/>
          </a:prstGeom>
        </p:spPr>
      </p:pic>
      <p:pic>
        <p:nvPicPr>
          <p:cNvPr id="13" name="Picture 12" descr="The_Seven_Deadly_Sins_LUST_by_blackeri.jpg"/>
          <p:cNvPicPr>
            <a:picLocks noChangeAspect="1"/>
          </p:cNvPicPr>
          <p:nvPr/>
        </p:nvPicPr>
        <p:blipFill>
          <a:blip r:embed="rId7" cstate="print"/>
          <a:stretch>
            <a:fillRect/>
          </a:stretch>
        </p:blipFill>
        <p:spPr>
          <a:xfrm>
            <a:off x="609600" y="4495800"/>
            <a:ext cx="1422400" cy="2133600"/>
          </a:xfrm>
          <a:prstGeom prst="rect">
            <a:avLst/>
          </a:prstGeom>
        </p:spPr>
      </p:pic>
      <p:pic>
        <p:nvPicPr>
          <p:cNvPr id="14" name="Picture 13" descr="The_Seven_Deadly_Sins__AVARICE_by_blackeri.jpg"/>
          <p:cNvPicPr>
            <a:picLocks noChangeAspect="1"/>
          </p:cNvPicPr>
          <p:nvPr/>
        </p:nvPicPr>
        <p:blipFill>
          <a:blip r:embed="rId8" cstate="print"/>
          <a:stretch>
            <a:fillRect/>
          </a:stretch>
        </p:blipFill>
        <p:spPr>
          <a:xfrm>
            <a:off x="3581400" y="4495800"/>
            <a:ext cx="1425677"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4.bp.blogspot.com/_gTJMEP-c2fo/SLrRbMj_6kI/AAAAAAAAELE/WBXZouU-lk0/s400/fox+jumping+sheep.jpg"/>
          <p:cNvPicPr>
            <a:picLocks noChangeAspect="1" noChangeArrowheads="1"/>
          </p:cNvPicPr>
          <p:nvPr/>
        </p:nvPicPr>
        <p:blipFill>
          <a:blip r:embed="rId2" cstate="print"/>
          <a:srcRect/>
          <a:stretch>
            <a:fillRect/>
          </a:stretch>
        </p:blipFill>
        <p:spPr bwMode="auto">
          <a:xfrm>
            <a:off x="1676400" y="381000"/>
            <a:ext cx="5638800" cy="5159502"/>
          </a:xfrm>
          <a:prstGeom prst="rect">
            <a:avLst/>
          </a:prstGeom>
          <a:noFill/>
          <a:ln w="28575">
            <a:solidFill>
              <a:schemeClr val="tx1"/>
            </a:solidFill>
          </a:ln>
        </p:spPr>
      </p:pic>
      <p:sp>
        <p:nvSpPr>
          <p:cNvPr id="5" name="TextBox 4"/>
          <p:cNvSpPr txBox="1"/>
          <p:nvPr/>
        </p:nvSpPr>
        <p:spPr>
          <a:xfrm>
            <a:off x="2438400" y="5715000"/>
            <a:ext cx="4191000" cy="646331"/>
          </a:xfrm>
          <a:prstGeom prst="rect">
            <a:avLst/>
          </a:prstGeom>
          <a:noFill/>
        </p:spPr>
        <p:txBody>
          <a:bodyPr wrap="square" rtlCol="0">
            <a:spAutoFit/>
          </a:bodyPr>
          <a:lstStyle/>
          <a:p>
            <a:r>
              <a:rPr lang="en-US" sz="3600" dirty="0" smtClean="0"/>
              <a:t>All is well in Zion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ages4.wikia.nocookie.net/__cb20100116194840/uncyclopedia/images/3/3c/Wolf_in_sheeps_clothing.jpg"/>
          <p:cNvPicPr>
            <a:picLocks noChangeAspect="1" noChangeArrowheads="1"/>
          </p:cNvPicPr>
          <p:nvPr/>
        </p:nvPicPr>
        <p:blipFill>
          <a:blip r:embed="rId2" cstate="print"/>
          <a:srcRect/>
          <a:stretch>
            <a:fillRect/>
          </a:stretch>
        </p:blipFill>
        <p:spPr bwMode="auto">
          <a:xfrm>
            <a:off x="1447800" y="533400"/>
            <a:ext cx="6064676" cy="4533900"/>
          </a:xfrm>
          <a:prstGeom prst="rect">
            <a:avLst/>
          </a:prstGeom>
          <a:noFill/>
          <a:ln w="28575">
            <a:solidFill>
              <a:schemeClr val="tx1"/>
            </a:solidFill>
          </a:ln>
        </p:spPr>
      </p:pic>
      <p:sp>
        <p:nvSpPr>
          <p:cNvPr id="5" name="TextBox 4"/>
          <p:cNvSpPr txBox="1"/>
          <p:nvPr/>
        </p:nvSpPr>
        <p:spPr>
          <a:xfrm>
            <a:off x="1371600" y="5410200"/>
            <a:ext cx="6629400" cy="646331"/>
          </a:xfrm>
          <a:prstGeom prst="rect">
            <a:avLst/>
          </a:prstGeom>
          <a:noFill/>
        </p:spPr>
        <p:txBody>
          <a:bodyPr wrap="square" rtlCol="0">
            <a:spAutoFit/>
          </a:bodyPr>
          <a:lstStyle/>
          <a:p>
            <a:r>
              <a:rPr lang="en-US" sz="3600" dirty="0" smtClean="0"/>
              <a:t>Zion prospereth, all is well!</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7800" y="609600"/>
            <a:ext cx="3657600" cy="5324535"/>
          </a:xfrm>
          <a:prstGeom prst="rect">
            <a:avLst/>
          </a:prstGeom>
        </p:spPr>
        <p:txBody>
          <a:bodyPr wrap="square">
            <a:spAutoFit/>
          </a:bodyPr>
          <a:lstStyle/>
          <a:p>
            <a:r>
              <a:rPr lang="en-US" sz="4000" dirty="0" smtClean="0"/>
              <a:t>A</a:t>
            </a:r>
            <a:r>
              <a:rPr lang="en-US" sz="2400" dirty="0" smtClean="0"/>
              <a:t>nd verily, I say unto you, I give unto you a sign, that ye may know the time when these things shall be about to take place, that I shall </a:t>
            </a:r>
            <a:r>
              <a:rPr lang="en-US" sz="2400" dirty="0" smtClean="0">
                <a:solidFill>
                  <a:schemeClr val="accent1">
                    <a:lumMod val="60000"/>
                    <a:lumOff val="40000"/>
                  </a:schemeClr>
                </a:solidFill>
              </a:rPr>
              <a:t>gather </a:t>
            </a:r>
            <a:r>
              <a:rPr lang="en-US" sz="2400" dirty="0" smtClean="0"/>
              <a:t>in from their long dispersion, my people, O house of Israel, and shall establish again among them my Zion. </a:t>
            </a:r>
          </a:p>
          <a:p>
            <a:r>
              <a:rPr lang="en-US" dirty="0" smtClean="0"/>
              <a:t>	        </a:t>
            </a:r>
          </a:p>
          <a:p>
            <a:r>
              <a:rPr lang="en-US" dirty="0" smtClean="0"/>
              <a:t>	             [3 Nephi 9:86] </a:t>
            </a:r>
            <a:endParaRPr lang="en-US" dirty="0"/>
          </a:p>
        </p:txBody>
      </p:sp>
      <p:sp>
        <p:nvSpPr>
          <p:cNvPr id="5122" name="AutoShape 2" descr="http://blog/NBN%20col%20small.JPG"/>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Jews.jpg"/>
          <p:cNvPicPr>
            <a:picLocks noChangeAspect="1"/>
          </p:cNvPicPr>
          <p:nvPr/>
        </p:nvPicPr>
        <p:blipFill>
          <a:blip r:embed="rId2" cstate="print"/>
          <a:stretch>
            <a:fillRect/>
          </a:stretch>
        </p:blipFill>
        <p:spPr>
          <a:xfrm>
            <a:off x="762000" y="3962400"/>
            <a:ext cx="2590800" cy="2590800"/>
          </a:xfrm>
          <a:prstGeom prst="rect">
            <a:avLst/>
          </a:prstGeom>
          <a:ln w="28575">
            <a:solidFill>
              <a:schemeClr val="tx1"/>
            </a:solidFill>
          </a:ln>
        </p:spPr>
      </p:pic>
      <p:pic>
        <p:nvPicPr>
          <p:cNvPr id="4098" name="Picture 2" descr="http://sjdahlman.files.wordpress.com/2009/05/israel-born-in-a-day.jpg"/>
          <p:cNvPicPr>
            <a:picLocks noChangeAspect="1" noChangeArrowheads="1"/>
          </p:cNvPicPr>
          <p:nvPr/>
        </p:nvPicPr>
        <p:blipFill>
          <a:blip r:embed="rId3" cstate="print"/>
          <a:srcRect/>
          <a:stretch>
            <a:fillRect/>
          </a:stretch>
        </p:blipFill>
        <p:spPr bwMode="auto">
          <a:xfrm>
            <a:off x="228600" y="457200"/>
            <a:ext cx="4947666"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0" y="228600"/>
            <a:ext cx="3657600" cy="6463308"/>
          </a:xfrm>
          <a:prstGeom prst="rect">
            <a:avLst/>
          </a:prstGeom>
        </p:spPr>
        <p:txBody>
          <a:bodyPr wrap="square">
            <a:spAutoFit/>
          </a:bodyPr>
          <a:lstStyle/>
          <a:p>
            <a:r>
              <a:rPr lang="en-US" sz="4000" dirty="0" smtClean="0"/>
              <a:t>A</a:t>
            </a:r>
            <a:r>
              <a:rPr lang="en-US" sz="2400" dirty="0" smtClean="0"/>
              <a:t>nd awake, and arise from the dust, O Jerusalem; yea, and put on thy beautiful garments, O daughter of Zion, and strengthen thy stakes, and enlarge thy borders for ever, </a:t>
            </a:r>
            <a:r>
              <a:rPr lang="en-US" sz="2400" b="1" dirty="0" smtClean="0">
                <a:solidFill>
                  <a:schemeClr val="tx2">
                    <a:lumMod val="90000"/>
                  </a:schemeClr>
                </a:solidFill>
              </a:rPr>
              <a:t>that thou mayest no more be confounded</a:t>
            </a:r>
            <a:r>
              <a:rPr lang="en-US" sz="2400" dirty="0" smtClean="0"/>
              <a:t>, that the covenants of the eternal Father which he hath made unto thee, O house of Israel, may be fulfilled. </a:t>
            </a:r>
          </a:p>
          <a:p>
            <a:r>
              <a:rPr lang="en-US" dirty="0" smtClean="0"/>
              <a:t>	            [Moroni 10:28] </a:t>
            </a:r>
            <a:endParaRPr lang="en-US" dirty="0"/>
          </a:p>
        </p:txBody>
      </p:sp>
      <p:sp>
        <p:nvSpPr>
          <p:cNvPr id="4098" name="AutoShape 2" descr="http://blog/Jewish%20immigration%202.jpg"/>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descr="http://i127.photobucket.com/albums/p142/ceirby/Lion/Yeshua_in_the_Outer_Court.jpg"/>
          <p:cNvPicPr>
            <a:picLocks noChangeAspect="1" noChangeArrowheads="1"/>
          </p:cNvPicPr>
          <p:nvPr/>
        </p:nvPicPr>
        <p:blipFill>
          <a:blip r:embed="rId2" cstate="print"/>
          <a:srcRect/>
          <a:stretch>
            <a:fillRect/>
          </a:stretch>
        </p:blipFill>
        <p:spPr bwMode="auto">
          <a:xfrm>
            <a:off x="228601" y="381000"/>
            <a:ext cx="4981896" cy="3733800"/>
          </a:xfrm>
          <a:prstGeom prst="rect">
            <a:avLst/>
          </a:prstGeom>
          <a:noFill/>
          <a:ln w="28575">
            <a:solidFill>
              <a:schemeClr val="tx1"/>
            </a:solidFill>
          </a:ln>
        </p:spPr>
      </p:pic>
      <p:pic>
        <p:nvPicPr>
          <p:cNvPr id="3074" name="Picture 2" descr="http://t3.gstatic.com/images?q=tbn:Vvcrqy1dKp97nM:http://www.cost929-environet.org/images/israel-flag_000.gif">
            <a:hlinkClick r:id="rId3"/>
          </p:cNvPr>
          <p:cNvPicPr>
            <a:picLocks noChangeAspect="1" noChangeArrowheads="1"/>
          </p:cNvPicPr>
          <p:nvPr/>
        </p:nvPicPr>
        <p:blipFill>
          <a:blip r:embed="rId4" cstate="print"/>
          <a:srcRect/>
          <a:stretch>
            <a:fillRect/>
          </a:stretch>
        </p:blipFill>
        <p:spPr bwMode="auto">
          <a:xfrm>
            <a:off x="533400" y="4724400"/>
            <a:ext cx="2054942" cy="1365069"/>
          </a:xfrm>
          <a:prstGeom prst="rect">
            <a:avLst/>
          </a:prstGeom>
          <a:noFill/>
        </p:spPr>
      </p:pic>
      <p:pic>
        <p:nvPicPr>
          <p:cNvPr id="3076" name="Picture 4" descr="http://www.british-israel.us/israel/Eagle092.jpg"/>
          <p:cNvPicPr>
            <a:picLocks noChangeAspect="1" noChangeArrowheads="1"/>
          </p:cNvPicPr>
          <p:nvPr/>
        </p:nvPicPr>
        <p:blipFill>
          <a:blip r:embed="rId5" cstate="print"/>
          <a:srcRect/>
          <a:stretch>
            <a:fillRect/>
          </a:stretch>
        </p:blipFill>
        <p:spPr bwMode="auto">
          <a:xfrm>
            <a:off x="3048000" y="4724400"/>
            <a:ext cx="1600200" cy="141108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4400" y="838200"/>
            <a:ext cx="3352800" cy="5324535"/>
          </a:xfrm>
          <a:prstGeom prst="rect">
            <a:avLst/>
          </a:prstGeom>
        </p:spPr>
        <p:txBody>
          <a:bodyPr wrap="square">
            <a:spAutoFit/>
          </a:bodyPr>
          <a:lstStyle/>
          <a:p>
            <a:r>
              <a:rPr lang="en-US" sz="2000" dirty="0" smtClean="0"/>
              <a:t>"The eyes of the world will be upon us. We are as a city upon a hill, raised up. You may think we're in the howling wilderness. You may think we're out beyond the farthest beyond. But in fact, God's providence is such that as the latter days begin to unfold, this may indeed be the city, the new Jerusalem that's unfolding before not only our eyes but the eyes of the world." </a:t>
            </a:r>
          </a:p>
          <a:p>
            <a:r>
              <a:rPr lang="en-US" sz="2000" dirty="0" smtClean="0"/>
              <a:t>	         </a:t>
            </a:r>
            <a:r>
              <a:rPr lang="en-US" sz="1600" dirty="0" smtClean="0"/>
              <a:t>John Winthrop</a:t>
            </a:r>
            <a:endParaRPr lang="en-US" sz="2000" dirty="0"/>
          </a:p>
        </p:txBody>
      </p:sp>
      <p:pic>
        <p:nvPicPr>
          <p:cNvPr id="8" name="Picture 7" descr="John Winthrop.png"/>
          <p:cNvPicPr>
            <a:picLocks noChangeAspect="1"/>
          </p:cNvPicPr>
          <p:nvPr/>
        </p:nvPicPr>
        <p:blipFill>
          <a:blip r:embed="rId2" cstate="print"/>
          <a:stretch>
            <a:fillRect/>
          </a:stretch>
        </p:blipFill>
        <p:spPr>
          <a:xfrm>
            <a:off x="838200" y="609600"/>
            <a:ext cx="2987299" cy="4016088"/>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4114800"/>
            <a:ext cx="5181600" cy="2554545"/>
          </a:xfrm>
          <a:prstGeom prst="rect">
            <a:avLst/>
          </a:prstGeom>
        </p:spPr>
        <p:txBody>
          <a:bodyPr wrap="square">
            <a:spAutoFit/>
          </a:bodyPr>
          <a:lstStyle/>
          <a:p>
            <a:r>
              <a:rPr lang="en-US" sz="4000" dirty="0" smtClean="0"/>
              <a:t>T</a:t>
            </a:r>
            <a:r>
              <a:rPr lang="en-US" sz="2000" dirty="0" smtClean="0"/>
              <a:t>he Lord also shall roar out of Zion, and utter his voice from Jerusalem; and the heavens and the earth shall shake; but the Lord will be the hope of his people, and the strength of the children of Israel. 	       		    </a:t>
            </a:r>
          </a:p>
          <a:p>
            <a:r>
              <a:rPr lang="en-US" sz="2000" dirty="0" smtClean="0"/>
              <a:t>				    </a:t>
            </a:r>
            <a:r>
              <a:rPr lang="en-US" sz="1600" dirty="0" smtClean="0"/>
              <a:t>[Joel 3:16] </a:t>
            </a:r>
            <a:endParaRPr lang="en-US" dirty="0"/>
          </a:p>
        </p:txBody>
      </p:sp>
      <p:pic>
        <p:nvPicPr>
          <p:cNvPr id="2050" name="Picture 2" descr="http://xe9.xanga.com/967f00f340533229208661/b180539709.jpg"/>
          <p:cNvPicPr>
            <a:picLocks noChangeAspect="1" noChangeArrowheads="1"/>
          </p:cNvPicPr>
          <p:nvPr/>
        </p:nvPicPr>
        <p:blipFill>
          <a:blip r:embed="rId2" cstate="print"/>
          <a:srcRect/>
          <a:stretch>
            <a:fillRect/>
          </a:stretch>
        </p:blipFill>
        <p:spPr bwMode="auto">
          <a:xfrm>
            <a:off x="3962400" y="457200"/>
            <a:ext cx="4067175" cy="3571875"/>
          </a:xfrm>
          <a:prstGeom prst="rect">
            <a:avLst/>
          </a:prstGeom>
          <a:noFill/>
          <a:ln w="28575">
            <a:solidFill>
              <a:schemeClr val="tx1"/>
            </a:solidFill>
          </a:ln>
        </p:spPr>
      </p:pic>
      <p:pic>
        <p:nvPicPr>
          <p:cNvPr id="3074" name="Picture 2" descr="http://plainbookofmormon.com/images/Jesus_god_of_america1.jpg"/>
          <p:cNvPicPr>
            <a:picLocks noChangeAspect="1" noChangeArrowheads="1"/>
          </p:cNvPicPr>
          <p:nvPr/>
        </p:nvPicPr>
        <p:blipFill>
          <a:blip r:embed="rId3" cstate="print"/>
          <a:srcRect/>
          <a:stretch>
            <a:fillRect/>
          </a:stretch>
        </p:blipFill>
        <p:spPr bwMode="auto">
          <a:xfrm>
            <a:off x="914400" y="914400"/>
            <a:ext cx="2057400" cy="4762500"/>
          </a:xfrm>
          <a:prstGeom prst="rect">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ga.hu/art/w/west/penn.jpg"/>
          <p:cNvPicPr>
            <a:picLocks noChangeAspect="1" noChangeArrowheads="1"/>
          </p:cNvPicPr>
          <p:nvPr/>
        </p:nvPicPr>
        <p:blipFill>
          <a:blip r:embed="rId2" cstate="print"/>
          <a:srcRect/>
          <a:stretch>
            <a:fillRect/>
          </a:stretch>
        </p:blipFill>
        <p:spPr bwMode="auto">
          <a:xfrm>
            <a:off x="0" y="0"/>
            <a:ext cx="9201151"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8600"/>
            <a:ext cx="7924800" cy="584775"/>
          </a:xfrm>
          <a:prstGeom prst="rect">
            <a:avLst/>
          </a:prstGeom>
          <a:noFill/>
        </p:spPr>
        <p:txBody>
          <a:bodyPr wrap="square" rtlCol="0">
            <a:spAutoFit/>
          </a:bodyPr>
          <a:lstStyle/>
          <a:p>
            <a:r>
              <a:rPr lang="en-US" sz="3200" dirty="0" smtClean="0"/>
              <a:t>Why gather and what are the benefits?</a:t>
            </a:r>
            <a:endParaRPr lang="en-US" sz="3200" dirty="0"/>
          </a:p>
        </p:txBody>
      </p:sp>
      <p:sp>
        <p:nvSpPr>
          <p:cNvPr id="5" name="TextBox 4"/>
          <p:cNvSpPr txBox="1"/>
          <p:nvPr/>
        </p:nvSpPr>
        <p:spPr>
          <a:xfrm>
            <a:off x="457200" y="1219200"/>
            <a:ext cx="8229600" cy="5078313"/>
          </a:xfrm>
          <a:prstGeom prst="rect">
            <a:avLst/>
          </a:prstGeom>
          <a:noFill/>
        </p:spPr>
        <p:txBody>
          <a:bodyPr wrap="square" rtlCol="0">
            <a:spAutoFit/>
          </a:bodyPr>
          <a:lstStyle/>
          <a:p>
            <a:pPr marL="342900" indent="-342900">
              <a:buAutoNum type="arabicPeriod"/>
            </a:pPr>
            <a:r>
              <a:rPr lang="en-US" dirty="0" smtClean="0"/>
              <a:t>It is a commandment of the Lord.</a:t>
            </a:r>
          </a:p>
          <a:p>
            <a:pPr marL="342900" indent="-342900">
              <a:buAutoNum type="arabicPeriod"/>
            </a:pPr>
            <a:endParaRPr lang="en-US" dirty="0" smtClean="0"/>
          </a:p>
          <a:p>
            <a:pPr marL="342900" indent="-342900">
              <a:buAutoNum type="arabicPeriod"/>
            </a:pPr>
            <a:r>
              <a:rPr lang="en-US" dirty="0" smtClean="0"/>
              <a:t>The Gentiles shall be blessed upon the land.</a:t>
            </a:r>
          </a:p>
          <a:p>
            <a:pPr marL="342900" indent="-342900">
              <a:buAutoNum type="arabicPeriod"/>
            </a:pPr>
            <a:endParaRPr lang="en-US" dirty="0" smtClean="0"/>
          </a:p>
          <a:p>
            <a:pPr marL="342900" indent="-342900">
              <a:buAutoNum type="arabicPeriod"/>
            </a:pPr>
            <a:r>
              <a:rPr lang="en-US" dirty="0" smtClean="0"/>
              <a:t>This land shall be a land of liberty unto the Gentiles.</a:t>
            </a:r>
          </a:p>
          <a:p>
            <a:pPr marL="342900" indent="-342900">
              <a:buAutoNum type="arabicPeriod"/>
            </a:pPr>
            <a:endParaRPr lang="en-US" dirty="0" smtClean="0"/>
          </a:p>
          <a:p>
            <a:pPr marL="342900" indent="-342900">
              <a:buAutoNum type="arabicPeriod"/>
            </a:pPr>
            <a:r>
              <a:rPr lang="en-US" dirty="0" smtClean="0"/>
              <a:t>The Lord will fortify this land against all other nations.</a:t>
            </a:r>
          </a:p>
          <a:p>
            <a:pPr marL="342900" indent="-342900">
              <a:buAutoNum type="arabicPeriod"/>
            </a:pPr>
            <a:endParaRPr lang="en-US" dirty="0" smtClean="0"/>
          </a:p>
          <a:p>
            <a:pPr marL="342900" indent="-342900">
              <a:buAutoNum type="arabicPeriod"/>
            </a:pPr>
            <a:r>
              <a:rPr lang="en-US" dirty="0" smtClean="0">
                <a:latin typeface="Georgia" pitchFamily="18" charset="0"/>
              </a:rPr>
              <a:t>The Saints shall no more be confounded.</a:t>
            </a:r>
          </a:p>
          <a:p>
            <a:pPr marL="342900" indent="-342900">
              <a:buAutoNum type="arabicPeriod"/>
            </a:pPr>
            <a:endParaRPr lang="en-US" dirty="0" smtClean="0">
              <a:latin typeface="Georgia" pitchFamily="18" charset="0"/>
            </a:endParaRPr>
          </a:p>
          <a:p>
            <a:pPr marL="342900" indent="-342900">
              <a:buAutoNum type="arabicPeriod"/>
            </a:pPr>
            <a:r>
              <a:rPr lang="en-US" dirty="0" smtClean="0"/>
              <a:t>To prepare their hearts, and be prepared in all things, against the 	day when tribulation and desolation comes on the earth.</a:t>
            </a:r>
          </a:p>
          <a:p>
            <a:pPr marL="342900" indent="-342900">
              <a:buAutoNum type="arabicPeriod"/>
            </a:pPr>
            <a:endParaRPr lang="en-US" dirty="0" smtClean="0"/>
          </a:p>
          <a:p>
            <a:pPr marL="342900" indent="-342900">
              <a:buAutoNum type="arabicPeriod"/>
            </a:pPr>
            <a:r>
              <a:rPr lang="en-US" dirty="0" smtClean="0"/>
              <a:t>The power of heaven will come down among them; and the Lord also 	will be in there midst.</a:t>
            </a:r>
          </a:p>
          <a:p>
            <a:pPr marL="342900" indent="-342900">
              <a:buAutoNum type="arabicPeriod"/>
            </a:pPr>
            <a:endParaRPr lang="en-US" dirty="0" smtClean="0"/>
          </a:p>
          <a:p>
            <a:pPr marL="342900" indent="-342900">
              <a:buAutoNum type="arabicPeriod"/>
            </a:pPr>
            <a:r>
              <a:rPr lang="en-US" dirty="0" smtClean="0"/>
              <a:t>They shall receive for their reward the good things of the earth.</a:t>
            </a:r>
          </a:p>
          <a:p>
            <a:pPr marL="342900" indent="-34290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762000"/>
            <a:ext cx="8077200" cy="5078313"/>
          </a:xfrm>
          <a:prstGeom prst="rect">
            <a:avLst/>
          </a:prstGeom>
          <a:noFill/>
        </p:spPr>
        <p:txBody>
          <a:bodyPr wrap="square" rtlCol="0">
            <a:spAutoFit/>
          </a:bodyPr>
          <a:lstStyle/>
          <a:p>
            <a:endParaRPr lang="en-US" dirty="0" smtClean="0"/>
          </a:p>
          <a:p>
            <a:endParaRPr lang="en-US" dirty="0" smtClean="0"/>
          </a:p>
          <a:p>
            <a:r>
              <a:rPr lang="en-US" dirty="0" smtClean="0"/>
              <a:t>9. The only people that will be at peace, in a city of refuge, a place of  	safety for the saints</a:t>
            </a:r>
          </a:p>
          <a:p>
            <a:endParaRPr lang="en-US" dirty="0" smtClean="0"/>
          </a:p>
          <a:p>
            <a:r>
              <a:rPr lang="en-US" dirty="0" smtClean="0"/>
              <a:t>10. The glory of the Lord shall be there, and the terror of the Lord also 	shall be there, insomuch that the wicked will not come unto it.</a:t>
            </a:r>
          </a:p>
          <a:p>
            <a:endParaRPr lang="en-US" dirty="0" smtClean="0"/>
          </a:p>
          <a:p>
            <a:r>
              <a:rPr lang="en-US" dirty="0" smtClean="0"/>
              <a:t>11. Every man that will not take his sword against his neighbor, must 	needs flee unto Zion for safety.</a:t>
            </a:r>
          </a:p>
          <a:p>
            <a:endParaRPr lang="en-US" dirty="0" smtClean="0"/>
          </a:p>
          <a:p>
            <a:r>
              <a:rPr lang="en-US" dirty="0" smtClean="0"/>
              <a:t>12. They shall have the gift and the power of the Holy Ghost.</a:t>
            </a:r>
          </a:p>
          <a:p>
            <a:endParaRPr lang="en-US" dirty="0" smtClean="0"/>
          </a:p>
          <a:p>
            <a:r>
              <a:rPr lang="en-US" dirty="0" smtClean="0"/>
              <a:t>13. The covenants of the eternal Father which he hath made unto thee, 	O house of Israel, may be fulfilled.</a:t>
            </a:r>
          </a:p>
          <a:p>
            <a:endParaRPr lang="en-US" dirty="0" smtClean="0"/>
          </a:p>
          <a:p>
            <a:r>
              <a:rPr lang="en-US" dirty="0" smtClean="0"/>
              <a:t>14. That the Lord will be the hope of his people, and the strength of 	the children of Israel.</a:t>
            </a:r>
            <a:endParaRPr lang="en-US" dirty="0"/>
          </a:p>
        </p:txBody>
      </p:sp>
      <p:sp>
        <p:nvSpPr>
          <p:cNvPr id="5" name="Rectangle 4"/>
          <p:cNvSpPr/>
          <p:nvPr/>
        </p:nvSpPr>
        <p:spPr>
          <a:xfrm>
            <a:off x="762000" y="381000"/>
            <a:ext cx="7802136" cy="584775"/>
          </a:xfrm>
          <a:prstGeom prst="rect">
            <a:avLst/>
          </a:prstGeom>
        </p:spPr>
        <p:txBody>
          <a:bodyPr wrap="none">
            <a:spAutoFit/>
          </a:bodyPr>
          <a:lstStyle/>
          <a:p>
            <a:r>
              <a:rPr lang="en-US" sz="3200" dirty="0" smtClean="0"/>
              <a:t>Why gather and what are the benefits?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conversationinfaith.files.wordpress.com/2009/12/716px-edward_hicks_-_peaceable_kingdom.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hen and chicks"/>
          <p:cNvSpPr>
            <a:spLocks noChangeAspect="1" noChangeArrowheads="1"/>
          </p:cNvSpPr>
          <p:nvPr/>
        </p:nvSpPr>
        <p:spPr bwMode="auto">
          <a:xfrm>
            <a:off x="155575" y="-411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en-chicks.jpg"/>
          <p:cNvPicPr>
            <a:picLocks noChangeAspect="1"/>
          </p:cNvPicPr>
          <p:nvPr/>
        </p:nvPicPr>
        <p:blipFill>
          <a:blip r:embed="rId2" cstate="print"/>
          <a:stretch>
            <a:fillRect/>
          </a:stretch>
        </p:blipFill>
        <p:spPr>
          <a:xfrm>
            <a:off x="381000" y="304800"/>
            <a:ext cx="4448802" cy="2971800"/>
          </a:xfrm>
          <a:prstGeom prst="rect">
            <a:avLst/>
          </a:prstGeom>
          <a:ln w="28575">
            <a:solidFill>
              <a:schemeClr val="tx1"/>
            </a:solidFill>
          </a:ln>
        </p:spPr>
      </p:pic>
      <p:sp>
        <p:nvSpPr>
          <p:cNvPr id="6" name="TextBox 5"/>
          <p:cNvSpPr txBox="1"/>
          <p:nvPr/>
        </p:nvSpPr>
        <p:spPr>
          <a:xfrm>
            <a:off x="1219200" y="3581400"/>
            <a:ext cx="6400800" cy="1200329"/>
          </a:xfrm>
          <a:prstGeom prst="rect">
            <a:avLst/>
          </a:prstGeom>
          <a:noFill/>
        </p:spPr>
        <p:txBody>
          <a:bodyPr wrap="square" rtlCol="0">
            <a:spAutoFit/>
          </a:bodyPr>
          <a:lstStyle/>
          <a:p>
            <a:r>
              <a:rPr lang="en-US" sz="7200" dirty="0" smtClean="0">
                <a:latin typeface="Century" pitchFamily="18" charset="0"/>
              </a:rPr>
              <a:t>The Gathering</a:t>
            </a:r>
            <a:endParaRPr lang="en-US" sz="7200" dirty="0">
              <a:latin typeface="Century" pitchFamily="18" charset="0"/>
            </a:endParaRPr>
          </a:p>
        </p:txBody>
      </p:sp>
      <p:sp>
        <p:nvSpPr>
          <p:cNvPr id="7" name="TextBox 6"/>
          <p:cNvSpPr txBox="1"/>
          <p:nvPr/>
        </p:nvSpPr>
        <p:spPr>
          <a:xfrm>
            <a:off x="3657600" y="5181600"/>
            <a:ext cx="4114800" cy="369332"/>
          </a:xfrm>
          <a:prstGeom prst="rect">
            <a:avLst/>
          </a:prstGeom>
          <a:noFill/>
        </p:spPr>
        <p:txBody>
          <a:bodyPr wrap="square" rtlCol="0">
            <a:spAutoFit/>
          </a:bodyPr>
          <a:lstStyle/>
          <a:p>
            <a:r>
              <a:rPr lang="en-US" dirty="0" smtClean="0"/>
              <a:t>By Seventy James L. Noland  2010</a:t>
            </a:r>
            <a:endParaRPr lang="en-US" dirty="0"/>
          </a:p>
        </p:txBody>
      </p:sp>
      <p:sp>
        <p:nvSpPr>
          <p:cNvPr id="8" name="TextBox 7"/>
          <p:cNvSpPr txBox="1"/>
          <p:nvPr/>
        </p:nvSpPr>
        <p:spPr>
          <a:xfrm>
            <a:off x="838200" y="6019800"/>
            <a:ext cx="7086600" cy="646331"/>
          </a:xfrm>
          <a:prstGeom prst="rect">
            <a:avLst/>
          </a:prstGeom>
          <a:noFill/>
        </p:spPr>
        <p:txBody>
          <a:bodyPr wrap="square" rtlCol="0">
            <a:spAutoFit/>
          </a:bodyPr>
          <a:lstStyle/>
          <a:p>
            <a:pPr algn="ctr"/>
            <a:r>
              <a:rPr lang="en-US" dirty="0" smtClean="0"/>
              <a:t>Home 816-373-8684 / Cell 816-739-1443  James@ChristianSoup.com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rosettasister.files.wordpress.com/2009/08/statue-of-liberty-sunset.jpg"/>
          <p:cNvPicPr>
            <a:picLocks noChangeAspect="1" noChangeArrowheads="1"/>
          </p:cNvPicPr>
          <p:nvPr/>
        </p:nvPicPr>
        <p:blipFill>
          <a:blip r:embed="rId2" cstate="print"/>
          <a:srcRect/>
          <a:stretch>
            <a:fillRect/>
          </a:stretch>
        </p:blipFill>
        <p:spPr bwMode="auto">
          <a:xfrm>
            <a:off x="0" y="0"/>
            <a:ext cx="9178151" cy="6858000"/>
          </a:xfrm>
          <a:prstGeom prst="rect">
            <a:avLst/>
          </a:prstGeom>
          <a:noFill/>
        </p:spPr>
      </p:pic>
      <p:sp>
        <p:nvSpPr>
          <p:cNvPr id="5" name="Rectangle 4"/>
          <p:cNvSpPr/>
          <p:nvPr/>
        </p:nvSpPr>
        <p:spPr>
          <a:xfrm>
            <a:off x="304800" y="304800"/>
            <a:ext cx="6934200" cy="4801314"/>
          </a:xfrm>
          <a:prstGeom prst="rect">
            <a:avLst/>
          </a:prstGeom>
        </p:spPr>
        <p:txBody>
          <a:bodyPr wrap="square">
            <a:spAutoFit/>
          </a:bodyPr>
          <a:lstStyle/>
          <a:p>
            <a:r>
              <a:rPr lang="en-US" sz="3600" dirty="0" smtClean="0"/>
              <a:t>B</a:t>
            </a:r>
            <a:r>
              <a:rPr lang="en-US" dirty="0" smtClean="0"/>
              <a:t>ut behold, this land, saith God, shall be a land of thine inheritance; and the Gentiles shall be blessed upon the land.</a:t>
            </a:r>
          </a:p>
          <a:p>
            <a:endParaRPr lang="en-US" dirty="0" smtClean="0"/>
          </a:p>
          <a:p>
            <a:r>
              <a:rPr lang="en-US" sz="3600" dirty="0" smtClean="0"/>
              <a:t>A</a:t>
            </a:r>
            <a:r>
              <a:rPr lang="en-US" dirty="0" smtClean="0"/>
              <a:t>nd this land shall be a land of liberty unto the Gentiles: and there shall be no kings upon the land, who shall raise up unto the Gentiles.</a:t>
            </a:r>
          </a:p>
          <a:p>
            <a:endParaRPr lang="en-US" dirty="0" smtClean="0"/>
          </a:p>
          <a:p>
            <a:r>
              <a:rPr lang="en-US" sz="3600" dirty="0" smtClean="0"/>
              <a:t>A</a:t>
            </a:r>
            <a:r>
              <a:rPr lang="en-US" dirty="0" smtClean="0"/>
              <a:t>nd I will fortify this land against all other nations;</a:t>
            </a:r>
          </a:p>
          <a:p>
            <a:endParaRPr lang="en-US" dirty="0" smtClean="0"/>
          </a:p>
          <a:p>
            <a:r>
              <a:rPr lang="en-US" sz="3600" dirty="0" smtClean="0">
                <a:solidFill>
                  <a:schemeClr val="bg1"/>
                </a:solidFill>
              </a:rPr>
              <a:t>A</a:t>
            </a:r>
            <a:r>
              <a:rPr lang="en-US" dirty="0" smtClean="0">
                <a:solidFill>
                  <a:schemeClr val="bg1"/>
                </a:solidFill>
              </a:rPr>
              <a:t>nd he that fighteth against Zion, shall perish, saith God; for he that raiseth up a king against me, shall perish. </a:t>
            </a:r>
          </a:p>
          <a:p>
            <a:r>
              <a:rPr lang="en-US" dirty="0" smtClean="0">
                <a:solidFill>
                  <a:schemeClr val="bg1"/>
                </a:solidFill>
              </a:rPr>
              <a:t>				         </a:t>
            </a:r>
          </a:p>
          <a:p>
            <a:r>
              <a:rPr lang="en-US" dirty="0" smtClean="0">
                <a:solidFill>
                  <a:schemeClr val="bg1"/>
                </a:solidFill>
              </a:rPr>
              <a:t>					  [2 Nephi 7:17-20] </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257800" y="609600"/>
            <a:ext cx="3657600" cy="5632311"/>
          </a:xfrm>
          <a:prstGeom prst="rect">
            <a:avLst/>
          </a:prstGeom>
          <a:noFill/>
        </p:spPr>
        <p:txBody>
          <a:bodyPr wrap="square" rtlCol="0">
            <a:spAutoFit/>
          </a:bodyPr>
          <a:lstStyle/>
          <a:p>
            <a:r>
              <a:rPr lang="en-US" sz="4800" dirty="0" smtClean="0">
                <a:latin typeface="Georgia" pitchFamily="18" charset="0"/>
              </a:rPr>
              <a:t>W</a:t>
            </a:r>
            <a:r>
              <a:rPr lang="en-US" sz="2400" dirty="0" smtClean="0">
                <a:latin typeface="Georgia" pitchFamily="18" charset="0"/>
              </a:rPr>
              <a:t>herefore the remnant of the house of Joseph shall be built up upon this land; and it shall be a land of their inheritance; and they shall build up a holy city unto the Lord, like unto the Jerusalem of old; and they shall no more be confounded, until the end come, when the earth shall pass away. 		</a:t>
            </a:r>
          </a:p>
          <a:p>
            <a:r>
              <a:rPr lang="en-US" sz="2400" dirty="0" smtClean="0">
                <a:latin typeface="Georgia" pitchFamily="18" charset="0"/>
              </a:rPr>
              <a:t>		    </a:t>
            </a:r>
            <a:r>
              <a:rPr lang="en-US" sz="2000" dirty="0" smtClean="0">
                <a:latin typeface="Georgia" pitchFamily="18" charset="0"/>
              </a:rPr>
              <a:t>[Ether 6:8] </a:t>
            </a:r>
            <a:endParaRPr lang="en-US" sz="2000" dirty="0">
              <a:latin typeface="Georgia" pitchFamily="18" charset="0"/>
            </a:endParaRPr>
          </a:p>
        </p:txBody>
      </p:sp>
      <p:pic>
        <p:nvPicPr>
          <p:cNvPr id="7" name="Picture 6" descr="earth.png"/>
          <p:cNvPicPr>
            <a:picLocks noChangeAspect="1"/>
          </p:cNvPicPr>
          <p:nvPr/>
        </p:nvPicPr>
        <p:blipFill>
          <a:blip r:embed="rId2" cstate="print"/>
          <a:stretch>
            <a:fillRect/>
          </a:stretch>
        </p:blipFill>
        <p:spPr>
          <a:xfrm>
            <a:off x="381000" y="533400"/>
            <a:ext cx="4484139"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4" name="Picture 2" descr="http://retnowati1071112275.files.wordpress.com/2009/03/fire.jpg"/>
          <p:cNvPicPr>
            <a:picLocks noChangeAspect="1" noChangeArrowheads="1"/>
          </p:cNvPicPr>
          <p:nvPr/>
        </p:nvPicPr>
        <p:blipFill>
          <a:blip r:embed="rId2" cstate="print"/>
          <a:srcRect/>
          <a:stretch>
            <a:fillRect/>
          </a:stretch>
        </p:blipFill>
        <p:spPr bwMode="auto">
          <a:xfrm>
            <a:off x="0" y="0"/>
            <a:ext cx="9141607" cy="6858000"/>
          </a:xfrm>
          <a:prstGeom prst="rect">
            <a:avLst/>
          </a:prstGeom>
          <a:noFill/>
        </p:spPr>
      </p:pic>
      <p:sp>
        <p:nvSpPr>
          <p:cNvPr id="4" name="TextBox 3"/>
          <p:cNvSpPr txBox="1"/>
          <p:nvPr/>
        </p:nvSpPr>
        <p:spPr>
          <a:xfrm>
            <a:off x="2362200" y="3505200"/>
            <a:ext cx="5867400" cy="2800767"/>
          </a:xfrm>
          <a:prstGeom prst="rect">
            <a:avLst/>
          </a:prstGeom>
          <a:noFill/>
        </p:spPr>
        <p:txBody>
          <a:bodyPr wrap="square" rtlCol="0">
            <a:spAutoFit/>
          </a:bodyPr>
          <a:lstStyle/>
          <a:p>
            <a:r>
              <a:rPr lang="en-US" sz="8800" dirty="0" smtClean="0">
                <a:solidFill>
                  <a:schemeClr val="bg1"/>
                </a:solidFill>
                <a:latin typeface="ChopinScript" pitchFamily="2" charset="0"/>
              </a:rPr>
              <a:t>The Gathering</a:t>
            </a:r>
            <a:endParaRPr lang="en-US" sz="8800" dirty="0">
              <a:solidFill>
                <a:schemeClr val="bg1"/>
              </a:solidFill>
              <a:latin typeface="ChopinScrip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8200" y="609600"/>
            <a:ext cx="4419600" cy="4216539"/>
          </a:xfrm>
          <a:prstGeom prst="rect">
            <a:avLst/>
          </a:prstGeom>
        </p:spPr>
        <p:txBody>
          <a:bodyPr wrap="square">
            <a:spAutoFit/>
          </a:bodyPr>
          <a:lstStyle/>
          <a:p>
            <a:r>
              <a:rPr lang="en-US" sz="2000" i="1" dirty="0" smtClean="0"/>
              <a:t>November 3, 1831</a:t>
            </a:r>
          </a:p>
          <a:p>
            <a:endParaRPr lang="en-US" sz="2400" dirty="0" smtClean="0"/>
          </a:p>
          <a:p>
            <a:r>
              <a:rPr lang="en-US" sz="4000" i="1" dirty="0" smtClean="0"/>
              <a:t>W</a:t>
            </a:r>
            <a:r>
              <a:rPr lang="en-US" sz="2400" i="1" dirty="0" smtClean="0"/>
              <a:t>herefore prepare ye, prepare ye, O my people; sanctify yourselves; </a:t>
            </a:r>
            <a:r>
              <a:rPr lang="en-US" sz="2400" i="1" dirty="0" smtClean="0">
                <a:solidFill>
                  <a:schemeClr val="accent1">
                    <a:lumMod val="60000"/>
                    <a:lumOff val="40000"/>
                  </a:schemeClr>
                </a:solidFill>
              </a:rPr>
              <a:t>gather ye together</a:t>
            </a:r>
            <a:r>
              <a:rPr lang="en-US" sz="2400" i="1" dirty="0" smtClean="0"/>
              <a:t>, O ye people of my church, upon the land of Zion, all you that have not been commanded to tarry. </a:t>
            </a:r>
          </a:p>
          <a:p>
            <a:r>
              <a:rPr lang="en-US" i="1" dirty="0"/>
              <a:t>	</a:t>
            </a:r>
            <a:r>
              <a:rPr lang="en-US" i="1" dirty="0" smtClean="0"/>
              <a:t>		          		     		[Sec 108:2a] </a:t>
            </a:r>
            <a:endParaRPr lang="en-US" i="1" dirty="0"/>
          </a:p>
        </p:txBody>
      </p:sp>
      <p:pic>
        <p:nvPicPr>
          <p:cNvPr id="96260" name="Picture 4" descr="http://gracenews.files.wordpress.com/2008/01/prayer1.jpg"/>
          <p:cNvPicPr>
            <a:picLocks noChangeAspect="1" noChangeArrowheads="1"/>
          </p:cNvPicPr>
          <p:nvPr/>
        </p:nvPicPr>
        <p:blipFill>
          <a:blip r:embed="rId2" cstate="print"/>
          <a:srcRect/>
          <a:stretch>
            <a:fillRect/>
          </a:stretch>
        </p:blipFill>
        <p:spPr bwMode="auto">
          <a:xfrm>
            <a:off x="304800" y="228600"/>
            <a:ext cx="4114800" cy="4495800"/>
          </a:xfrm>
          <a:prstGeom prst="rect">
            <a:avLst/>
          </a:prstGeom>
          <a:noFill/>
          <a:ln w="28575">
            <a:solidFill>
              <a:schemeClr val="tx1"/>
            </a:solidFill>
          </a:ln>
        </p:spPr>
      </p:pic>
      <p:sp>
        <p:nvSpPr>
          <p:cNvPr id="4" name="TextBox 3"/>
          <p:cNvSpPr txBox="1"/>
          <p:nvPr/>
        </p:nvSpPr>
        <p:spPr>
          <a:xfrm>
            <a:off x="304800" y="4953000"/>
            <a:ext cx="8839200" cy="1754326"/>
          </a:xfrm>
          <a:prstGeom prst="rect">
            <a:avLst/>
          </a:prstGeom>
          <a:noFill/>
        </p:spPr>
        <p:txBody>
          <a:bodyPr wrap="square" rtlCol="0">
            <a:spAutoFit/>
          </a:bodyPr>
          <a:lstStyle/>
          <a:p>
            <a:r>
              <a:rPr lang="en-US" dirty="0" smtClean="0"/>
              <a:t>	Three months earlier - August 27, 1831</a:t>
            </a:r>
          </a:p>
          <a:p>
            <a:r>
              <a:rPr lang="en-US" sz="3600" dirty="0" smtClean="0"/>
              <a:t>B</a:t>
            </a:r>
            <a:r>
              <a:rPr lang="en-US" dirty="0" smtClean="0"/>
              <a:t>ehold, I, the Lord, will give unto my servant Joseph Smith, Jr., power that he shall be enabled to discern by the Spirit those who shall go up unto the land of Zion, and those of my disciples who shall tarry. 					      					          [Sec 63:11]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12845"/>
            <a:ext cx="8153400" cy="5262979"/>
          </a:xfrm>
          <a:prstGeom prst="rect">
            <a:avLst/>
          </a:prstGeom>
        </p:spPr>
        <p:txBody>
          <a:bodyPr wrap="square">
            <a:spAutoFit/>
          </a:bodyPr>
          <a:lstStyle/>
          <a:p>
            <a:r>
              <a:rPr lang="en-US" sz="2400" dirty="0" smtClean="0"/>
              <a:t>Joseph Smith, Sidney Rigdon, and Oliver Cowdery arrived in Kirtland, August 27, 1831, from their first visit to the land of Zion. Joseph wrote in his history,</a:t>
            </a:r>
          </a:p>
          <a:p>
            <a:endParaRPr lang="en-US" sz="2400" dirty="0" smtClean="0"/>
          </a:p>
          <a:p>
            <a:r>
              <a:rPr lang="en-US" sz="2400" dirty="0" smtClean="0"/>
              <a:t>"In these infant days of the church, there was great anxiety to obtain the word of the Lord upon every subject that in any way concerned our salvation; and as the "land of Zion" was the most temporal object in view, I inquired of the Lord for further information upon the gathering of the Saints, and the purchase of the land and other matters."</a:t>
            </a:r>
          </a:p>
          <a:p>
            <a:endParaRPr lang="en-US" sz="2400" dirty="0" smtClean="0"/>
          </a:p>
          <a:p>
            <a:r>
              <a:rPr lang="en-US" sz="2400" dirty="0" smtClean="0"/>
              <a:t>It was in answer to this petition that Joseph Smith received the following revelation.</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1966</TotalTime>
  <Words>3096</Words>
  <Application>Microsoft Office PowerPoint</Application>
  <PresentationFormat>On-screen Show (4:3)</PresentationFormat>
  <Paragraphs>192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L. Noland</dc:creator>
  <cp:lastModifiedBy>James L. Noland</cp:lastModifiedBy>
  <cp:revision>239</cp:revision>
  <dcterms:created xsi:type="dcterms:W3CDTF">2010-05-08T13:40:11Z</dcterms:created>
  <dcterms:modified xsi:type="dcterms:W3CDTF">2010-07-16T17:21:54Z</dcterms:modified>
</cp:coreProperties>
</file>